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65" r:id="rId3"/>
    <p:sldId id="266" r:id="rId4"/>
    <p:sldId id="267" r:id="rId5"/>
    <p:sldId id="268" r:id="rId6"/>
    <p:sldId id="269" r:id="rId7"/>
    <p:sldId id="270" r:id="rId8"/>
    <p:sldId id="271" r:id="rId9"/>
    <p:sldId id="272" r:id="rId10"/>
    <p:sldId id="274" r:id="rId11"/>
    <p:sldId id="275" r:id="rId12"/>
    <p:sldId id="276" r:id="rId13"/>
    <p:sldId id="277" r:id="rId14"/>
    <p:sldId id="278" r:id="rId15"/>
    <p:sldId id="279" r:id="rId16"/>
    <p:sldId id="26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89" autoAdjust="0"/>
    <p:restoredTop sz="94660"/>
  </p:normalViewPr>
  <p:slideViewPr>
    <p:cSldViewPr>
      <p:cViewPr varScale="1">
        <p:scale>
          <a:sx n="72" d="100"/>
          <a:sy n="72" d="100"/>
        </p:scale>
        <p:origin x="1434" y="7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58" d="100"/>
          <a:sy n="58" d="100"/>
        </p:scale>
        <p:origin x="255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6363C4-BDF0-40A7-8F86-1B131888F362}" type="datetimeFigureOut">
              <a:rPr lang="en-CA" smtClean="0"/>
              <a:pPr/>
              <a:t>2017-01-10</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EA49BE-EF1D-449C-BC04-48179C284828}" type="slidenum">
              <a:rPr lang="en-CA" smtClean="0"/>
              <a:pPr/>
              <a:t>‹#›</a:t>
            </a:fld>
            <a:endParaRPr lang="en-CA"/>
          </a:p>
        </p:txBody>
      </p:sp>
    </p:spTree>
    <p:extLst>
      <p:ext uri="{BB962C8B-B14F-4D97-AF65-F5344CB8AC3E}">
        <p14:creationId xmlns:p14="http://schemas.microsoft.com/office/powerpoint/2010/main" val="621177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a:t>
            </a:fld>
            <a:endParaRPr lang="en-CA"/>
          </a:p>
        </p:txBody>
      </p:sp>
    </p:spTree>
    <p:extLst>
      <p:ext uri="{BB962C8B-B14F-4D97-AF65-F5344CB8AC3E}">
        <p14:creationId xmlns:p14="http://schemas.microsoft.com/office/powerpoint/2010/main" val="1776821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10</a:t>
            </a:fld>
            <a:endParaRPr lang="en-CA"/>
          </a:p>
        </p:txBody>
      </p:sp>
    </p:spTree>
    <p:extLst>
      <p:ext uri="{BB962C8B-B14F-4D97-AF65-F5344CB8AC3E}">
        <p14:creationId xmlns:p14="http://schemas.microsoft.com/office/powerpoint/2010/main" val="2730774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11</a:t>
            </a:fld>
            <a:endParaRPr lang="en-CA"/>
          </a:p>
        </p:txBody>
      </p:sp>
    </p:spTree>
    <p:extLst>
      <p:ext uri="{BB962C8B-B14F-4D97-AF65-F5344CB8AC3E}">
        <p14:creationId xmlns:p14="http://schemas.microsoft.com/office/powerpoint/2010/main" val="1047396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12</a:t>
            </a:fld>
            <a:endParaRPr lang="en-CA"/>
          </a:p>
        </p:txBody>
      </p:sp>
    </p:spTree>
    <p:extLst>
      <p:ext uri="{BB962C8B-B14F-4D97-AF65-F5344CB8AC3E}">
        <p14:creationId xmlns:p14="http://schemas.microsoft.com/office/powerpoint/2010/main" val="325437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p>
            <a:fld id="{CD660F6B-F6DB-475B-AD01-959996A94941}" type="slidenum">
              <a:rPr lang="en-US" smtClean="0"/>
              <a:pPr/>
              <a:t>13</a:t>
            </a:fld>
            <a:endParaRPr lang="en-US"/>
          </a:p>
        </p:txBody>
      </p:sp>
      <p:sp>
        <p:nvSpPr>
          <p:cNvPr id="14339" name="Rectangle 2"/>
          <p:cNvSpPr>
            <a:spLocks noGrp="1" noRot="1" noChangeAspect="1" noChangeArrowheads="1" noTextEdit="1"/>
          </p:cNvSpPr>
          <p:nvPr>
            <p:ph type="sldImg"/>
          </p:nvPr>
        </p:nvSpPr>
        <p:spPr>
          <a:ln/>
        </p:spPr>
      </p:sp>
      <p:pic>
        <p:nvPicPr>
          <p:cNvPr id="14340" name="Picture 4"/>
          <p:cNvPicPr>
            <a:picLocks noGrp="1" noRot="1" noChangeAspect="1" noChangeArrowheads="1"/>
          </p:cNvPicPr>
          <p:nvPr>
            <p:ph type="body" idx="1"/>
          </p:nvPr>
        </p:nvPicPr>
        <p:blipFill>
          <a:blip r:embed="rId3"/>
          <a:srcRect/>
          <a:stretch>
            <a:fillRect/>
          </a:stretch>
        </p:blipFill>
        <p:spPr>
          <a:ln>
            <a:solidFill>
              <a:srgbClr val="000000"/>
            </a:solidFill>
          </a:ln>
        </p:spPr>
      </p:pic>
    </p:spTree>
    <p:extLst>
      <p:ext uri="{BB962C8B-B14F-4D97-AF65-F5344CB8AC3E}">
        <p14:creationId xmlns:p14="http://schemas.microsoft.com/office/powerpoint/2010/main" val="2599115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14</a:t>
            </a:fld>
            <a:endParaRPr lang="en-CA"/>
          </a:p>
        </p:txBody>
      </p:sp>
    </p:spTree>
    <p:extLst>
      <p:ext uri="{BB962C8B-B14F-4D97-AF65-F5344CB8AC3E}">
        <p14:creationId xmlns:p14="http://schemas.microsoft.com/office/powerpoint/2010/main" val="2228255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15</a:t>
            </a:fld>
            <a:endParaRPr lang="en-CA"/>
          </a:p>
        </p:txBody>
      </p:sp>
    </p:spTree>
    <p:extLst>
      <p:ext uri="{BB962C8B-B14F-4D97-AF65-F5344CB8AC3E}">
        <p14:creationId xmlns:p14="http://schemas.microsoft.com/office/powerpoint/2010/main" val="4272334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16</a:t>
            </a:fld>
            <a:endParaRPr lang="en-CA"/>
          </a:p>
        </p:txBody>
      </p:sp>
    </p:spTree>
    <p:extLst>
      <p:ext uri="{BB962C8B-B14F-4D97-AF65-F5344CB8AC3E}">
        <p14:creationId xmlns:p14="http://schemas.microsoft.com/office/powerpoint/2010/main" val="3248416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2</a:t>
            </a:fld>
            <a:endParaRPr lang="en-CA"/>
          </a:p>
        </p:txBody>
      </p:sp>
    </p:spTree>
    <p:extLst>
      <p:ext uri="{BB962C8B-B14F-4D97-AF65-F5344CB8AC3E}">
        <p14:creationId xmlns:p14="http://schemas.microsoft.com/office/powerpoint/2010/main" val="380690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572F01F-68B9-49F3-9A77-B5F4489792E7}" type="slidenum">
              <a:rPr lang="en-US"/>
              <a:pPr/>
              <a:t>3</a:t>
            </a:fld>
            <a:endParaRPr lang="en-US"/>
          </a:p>
        </p:txBody>
      </p:sp>
      <p:sp>
        <p:nvSpPr>
          <p:cNvPr id="19459" name="Rectangle 2"/>
          <p:cNvSpPr>
            <a:spLocks noGrp="1" noRot="1" noChangeAspect="1" noChangeArrowheads="1" noTextEdit="1"/>
          </p:cNvSpPr>
          <p:nvPr>
            <p:ph type="sldImg"/>
          </p:nvPr>
        </p:nvSpPr>
        <p:spPr>
          <a:xfrm>
            <a:off x="1143000" y="742950"/>
            <a:ext cx="4572000" cy="3429000"/>
          </a:xfrm>
          <a:ln/>
        </p:spPr>
      </p:sp>
      <p:sp>
        <p:nvSpPr>
          <p:cNvPr id="1946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723090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73ED02AA-DF31-4160-A68B-EA61CF4673C0}" type="slidenum">
              <a:rPr lang="en-US"/>
              <a:pPr/>
              <a:t>4</a:t>
            </a:fld>
            <a:endParaRPr 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48690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6FFBCC-DD51-412F-B264-4E1E9BE18B07}" type="slidenum">
              <a:rPr lang="en-US"/>
              <a:pPr/>
              <a:t>5</a:t>
            </a:fld>
            <a:endParaRPr lang="en-US"/>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lnSpc>
                <a:spcPct val="90000"/>
              </a:lnSpc>
            </a:pPr>
            <a:endParaRPr lang="en-US" dirty="0"/>
          </a:p>
        </p:txBody>
      </p:sp>
    </p:spTree>
    <p:extLst>
      <p:ext uri="{BB962C8B-B14F-4D97-AF65-F5344CB8AC3E}">
        <p14:creationId xmlns:p14="http://schemas.microsoft.com/office/powerpoint/2010/main" val="345308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56EA49BE-EF1D-449C-BC04-48179C284828}" type="slidenum">
              <a:rPr lang="en-CA" smtClean="0"/>
              <a:pPr/>
              <a:t>6</a:t>
            </a:fld>
            <a:endParaRPr lang="en-CA"/>
          </a:p>
        </p:txBody>
      </p:sp>
    </p:spTree>
    <p:extLst>
      <p:ext uri="{BB962C8B-B14F-4D97-AF65-F5344CB8AC3E}">
        <p14:creationId xmlns:p14="http://schemas.microsoft.com/office/powerpoint/2010/main" val="3657972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2E775053-E196-4598-8BB4-DD814DF5A35B}" type="slidenum">
              <a:rPr lang="en-US"/>
              <a:pPr/>
              <a:t>7</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94283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A9B051E-117B-4E1F-A8CD-F6C06AD4E668}" type="slidenum">
              <a:rPr lang="en-US"/>
              <a:pPr/>
              <a:t>8</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803010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3FBA4178-99B1-47C6-801D-4FB6E461CE1B}" type="slidenum">
              <a:rPr lang="en-US"/>
              <a:pPr/>
              <a:t>9</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sz="1000" dirty="0"/>
          </a:p>
        </p:txBody>
      </p:sp>
    </p:spTree>
    <p:extLst>
      <p:ext uri="{BB962C8B-B14F-4D97-AF65-F5344CB8AC3E}">
        <p14:creationId xmlns:p14="http://schemas.microsoft.com/office/powerpoint/2010/main" val="3839506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8B3B9E5-C101-4B24-802D-49C9B148BF41}" type="datetime1">
              <a:rPr lang="en-CA" smtClean="0"/>
              <a:pPr/>
              <a:t>2017-01-10</a:t>
            </a:fld>
            <a:endParaRPr lang="en-CA"/>
          </a:p>
        </p:txBody>
      </p:sp>
      <p:sp>
        <p:nvSpPr>
          <p:cNvPr id="5" name="Footer Placeholder 4"/>
          <p:cNvSpPr>
            <a:spLocks noGrp="1"/>
          </p:cNvSpPr>
          <p:nvPr>
            <p:ph type="ftr" sz="quarter" idx="11"/>
          </p:nvPr>
        </p:nvSpPr>
        <p:spPr/>
        <p:txBody>
          <a:bodyPr/>
          <a:lstStyle/>
          <a:p>
            <a:r>
              <a:rPr lang="en-CA" dirty="0"/>
              <a:t>Copyright 2013 Janis Riven</a:t>
            </a:r>
          </a:p>
        </p:txBody>
      </p:sp>
      <p:sp>
        <p:nvSpPr>
          <p:cNvPr id="6" name="Slide Number Placeholder 5"/>
          <p:cNvSpPr>
            <a:spLocks noGrp="1"/>
          </p:cNvSpPr>
          <p:nvPr>
            <p:ph type="sldNum" sz="quarter" idx="12"/>
          </p:nvPr>
        </p:nvSpPr>
        <p:spPr/>
        <p:txBody>
          <a:bodyPr/>
          <a:lstStyle/>
          <a:p>
            <a:fld id="{098E297E-4821-4EDD-8607-E0C5D528D049}" type="slidenum">
              <a:rPr lang="en-CA" smtClean="0"/>
              <a:pPr/>
              <a:t>‹#›</a:t>
            </a:fld>
            <a:endParaRPr lang="en-CA"/>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19" y="0"/>
            <a:ext cx="2267744" cy="170080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8A8626D7-E619-47C2-BFE7-6CE9D82847D3}" type="datetime1">
              <a:rPr lang="en-CA" smtClean="0"/>
              <a:pPr/>
              <a:t>2017-01-10</a:t>
            </a:fld>
            <a:endParaRPr lang="en-CA"/>
          </a:p>
        </p:txBody>
      </p:sp>
      <p:sp>
        <p:nvSpPr>
          <p:cNvPr id="5" name="Footer Placeholder 4"/>
          <p:cNvSpPr>
            <a:spLocks noGrp="1"/>
          </p:cNvSpPr>
          <p:nvPr>
            <p:ph type="ftr" sz="quarter" idx="11"/>
          </p:nvPr>
        </p:nvSpPr>
        <p:spPr/>
        <p:txBody>
          <a:bodyPr/>
          <a:lstStyle/>
          <a:p>
            <a:r>
              <a:rPr lang="en-CA"/>
              <a:t>Copyright 2010 Janis Riven</a:t>
            </a:r>
          </a:p>
        </p:txBody>
      </p:sp>
      <p:sp>
        <p:nvSpPr>
          <p:cNvPr id="6" name="Slide Number Placeholder 5"/>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8FCED04-0680-451D-8843-FD71B2B7F8A5}" type="datetime1">
              <a:rPr lang="en-CA" smtClean="0"/>
              <a:pPr/>
              <a:t>2017-01-10</a:t>
            </a:fld>
            <a:endParaRPr lang="en-CA"/>
          </a:p>
        </p:txBody>
      </p:sp>
      <p:sp>
        <p:nvSpPr>
          <p:cNvPr id="5" name="Footer Placeholder 4"/>
          <p:cNvSpPr>
            <a:spLocks noGrp="1"/>
          </p:cNvSpPr>
          <p:nvPr>
            <p:ph type="ftr" sz="quarter" idx="11"/>
          </p:nvPr>
        </p:nvSpPr>
        <p:spPr/>
        <p:txBody>
          <a:bodyPr/>
          <a:lstStyle/>
          <a:p>
            <a:r>
              <a:rPr lang="en-CA"/>
              <a:t>Copyright 2010 Janis Riven</a:t>
            </a:r>
          </a:p>
        </p:txBody>
      </p:sp>
      <p:sp>
        <p:nvSpPr>
          <p:cNvPr id="6" name="Slide Number Placeholder 5"/>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D95E4808-33E9-4889-9A1C-B2DE6F2DA281}" type="datetime1">
              <a:rPr lang="en-CA" smtClean="0"/>
              <a:pPr/>
              <a:t>2017-01-10</a:t>
            </a:fld>
            <a:endParaRPr lang="en-CA"/>
          </a:p>
        </p:txBody>
      </p:sp>
      <p:sp>
        <p:nvSpPr>
          <p:cNvPr id="5" name="Footer Placeholder 4"/>
          <p:cNvSpPr>
            <a:spLocks noGrp="1"/>
          </p:cNvSpPr>
          <p:nvPr>
            <p:ph type="ftr" sz="quarter" idx="11"/>
          </p:nvPr>
        </p:nvSpPr>
        <p:spPr/>
        <p:txBody>
          <a:bodyPr/>
          <a:lstStyle/>
          <a:p>
            <a:r>
              <a:rPr lang="en-CA" dirty="0"/>
              <a:t>Copyright 2013 Janis Riven</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123728" cy="1600200"/>
          </a:xfrm>
          <a:prstGeom prst="rect">
            <a:avLst/>
          </a:prstGeom>
        </p:spPr>
      </p:pic>
      <p:sp>
        <p:nvSpPr>
          <p:cNvPr id="6" name="Slide Number Placeholder 5"/>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13ACA5-2924-414C-9944-1E5EBBB1CCB2}" type="datetime1">
              <a:rPr lang="en-CA" smtClean="0"/>
              <a:pPr/>
              <a:t>2017-01-10</a:t>
            </a:fld>
            <a:endParaRPr lang="en-CA"/>
          </a:p>
        </p:txBody>
      </p:sp>
      <p:sp>
        <p:nvSpPr>
          <p:cNvPr id="5" name="Footer Placeholder 4"/>
          <p:cNvSpPr>
            <a:spLocks noGrp="1"/>
          </p:cNvSpPr>
          <p:nvPr>
            <p:ph type="ftr" sz="quarter" idx="11"/>
          </p:nvPr>
        </p:nvSpPr>
        <p:spPr/>
        <p:txBody>
          <a:bodyPr/>
          <a:lstStyle/>
          <a:p>
            <a:r>
              <a:rPr lang="en-CA"/>
              <a:t>Copyright 2010 Janis Riven</a:t>
            </a:r>
          </a:p>
        </p:txBody>
      </p:sp>
      <p:sp>
        <p:nvSpPr>
          <p:cNvPr id="6" name="Slide Number Placeholder 5"/>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BC9E9049-A668-422B-990A-7DABB73BBE26}" type="datetime1">
              <a:rPr lang="en-CA" smtClean="0"/>
              <a:pPr/>
              <a:t>2017-01-10</a:t>
            </a:fld>
            <a:endParaRPr lang="en-CA"/>
          </a:p>
        </p:txBody>
      </p:sp>
      <p:sp>
        <p:nvSpPr>
          <p:cNvPr id="6" name="Footer Placeholder 5"/>
          <p:cNvSpPr>
            <a:spLocks noGrp="1"/>
          </p:cNvSpPr>
          <p:nvPr>
            <p:ph type="ftr" sz="quarter" idx="11"/>
          </p:nvPr>
        </p:nvSpPr>
        <p:spPr/>
        <p:txBody>
          <a:bodyPr/>
          <a:lstStyle/>
          <a:p>
            <a:r>
              <a:rPr lang="en-CA"/>
              <a:t>Copyright 2010 Janis Riven</a:t>
            </a:r>
          </a:p>
        </p:txBody>
      </p:sp>
      <p:sp>
        <p:nvSpPr>
          <p:cNvPr id="7" name="Slide Number Placeholder 6"/>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30924F8C-AA8E-4256-BF6E-F949D5287656}" type="datetime1">
              <a:rPr lang="en-CA" smtClean="0"/>
              <a:pPr/>
              <a:t>2017-01-10</a:t>
            </a:fld>
            <a:endParaRPr lang="en-CA"/>
          </a:p>
        </p:txBody>
      </p:sp>
      <p:sp>
        <p:nvSpPr>
          <p:cNvPr id="8" name="Footer Placeholder 7"/>
          <p:cNvSpPr>
            <a:spLocks noGrp="1"/>
          </p:cNvSpPr>
          <p:nvPr>
            <p:ph type="ftr" sz="quarter" idx="11"/>
          </p:nvPr>
        </p:nvSpPr>
        <p:spPr/>
        <p:txBody>
          <a:bodyPr/>
          <a:lstStyle/>
          <a:p>
            <a:r>
              <a:rPr lang="en-CA"/>
              <a:t>Copyright 2010 Janis Riven</a:t>
            </a:r>
          </a:p>
        </p:txBody>
      </p:sp>
      <p:sp>
        <p:nvSpPr>
          <p:cNvPr id="9" name="Slide Number Placeholder 8"/>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4303C7D5-7821-48C2-BECC-3C9DEECFD0F0}" type="datetime1">
              <a:rPr lang="en-CA" smtClean="0"/>
              <a:pPr/>
              <a:t>2017-01-10</a:t>
            </a:fld>
            <a:endParaRPr lang="en-CA"/>
          </a:p>
        </p:txBody>
      </p:sp>
      <p:sp>
        <p:nvSpPr>
          <p:cNvPr id="4" name="Footer Placeholder 3"/>
          <p:cNvSpPr>
            <a:spLocks noGrp="1"/>
          </p:cNvSpPr>
          <p:nvPr>
            <p:ph type="ftr" sz="quarter" idx="11"/>
          </p:nvPr>
        </p:nvSpPr>
        <p:spPr/>
        <p:txBody>
          <a:bodyPr/>
          <a:lstStyle/>
          <a:p>
            <a:r>
              <a:rPr lang="en-CA"/>
              <a:t>Copyright 2010 Janis Riven</a:t>
            </a:r>
          </a:p>
        </p:txBody>
      </p:sp>
      <p:sp>
        <p:nvSpPr>
          <p:cNvPr id="5" name="Slide Number Placeholder 4"/>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4EFC94-ED3C-410B-9737-AD552E69E182}" type="datetime1">
              <a:rPr lang="en-CA" smtClean="0"/>
              <a:pPr/>
              <a:t>2017-01-10</a:t>
            </a:fld>
            <a:endParaRPr lang="en-CA"/>
          </a:p>
        </p:txBody>
      </p:sp>
      <p:sp>
        <p:nvSpPr>
          <p:cNvPr id="3" name="Footer Placeholder 2"/>
          <p:cNvSpPr>
            <a:spLocks noGrp="1"/>
          </p:cNvSpPr>
          <p:nvPr>
            <p:ph type="ftr" sz="quarter" idx="11"/>
          </p:nvPr>
        </p:nvSpPr>
        <p:spPr/>
        <p:txBody>
          <a:bodyPr/>
          <a:lstStyle/>
          <a:p>
            <a:r>
              <a:rPr lang="en-CA"/>
              <a:t>Copyright 2010 Janis Riven</a:t>
            </a:r>
          </a:p>
        </p:txBody>
      </p:sp>
      <p:sp>
        <p:nvSpPr>
          <p:cNvPr id="4" name="Slide Number Placeholder 3"/>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8DE0B1-30EA-4685-BE3F-7CCAAD9FB492}" type="datetime1">
              <a:rPr lang="en-CA" smtClean="0"/>
              <a:pPr/>
              <a:t>2017-01-10</a:t>
            </a:fld>
            <a:endParaRPr lang="en-CA"/>
          </a:p>
        </p:txBody>
      </p:sp>
      <p:sp>
        <p:nvSpPr>
          <p:cNvPr id="6" name="Footer Placeholder 5"/>
          <p:cNvSpPr>
            <a:spLocks noGrp="1"/>
          </p:cNvSpPr>
          <p:nvPr>
            <p:ph type="ftr" sz="quarter" idx="11"/>
          </p:nvPr>
        </p:nvSpPr>
        <p:spPr/>
        <p:txBody>
          <a:bodyPr/>
          <a:lstStyle/>
          <a:p>
            <a:r>
              <a:rPr lang="en-CA"/>
              <a:t>Copyright 2010 Janis Riven</a:t>
            </a:r>
          </a:p>
        </p:txBody>
      </p:sp>
      <p:sp>
        <p:nvSpPr>
          <p:cNvPr id="7" name="Slide Number Placeholder 6"/>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04C546-5458-4EEC-98A1-AC5F0B046482}" type="datetime1">
              <a:rPr lang="en-CA" smtClean="0"/>
              <a:pPr/>
              <a:t>2017-01-10</a:t>
            </a:fld>
            <a:endParaRPr lang="en-CA"/>
          </a:p>
        </p:txBody>
      </p:sp>
      <p:sp>
        <p:nvSpPr>
          <p:cNvPr id="6" name="Footer Placeholder 5"/>
          <p:cNvSpPr>
            <a:spLocks noGrp="1"/>
          </p:cNvSpPr>
          <p:nvPr>
            <p:ph type="ftr" sz="quarter" idx="11"/>
          </p:nvPr>
        </p:nvSpPr>
        <p:spPr/>
        <p:txBody>
          <a:bodyPr/>
          <a:lstStyle/>
          <a:p>
            <a:r>
              <a:rPr lang="en-CA"/>
              <a:t>Copyright 2010 Janis Riven</a:t>
            </a:r>
          </a:p>
        </p:txBody>
      </p:sp>
      <p:sp>
        <p:nvSpPr>
          <p:cNvPr id="7" name="Slide Number Placeholder 6"/>
          <p:cNvSpPr>
            <a:spLocks noGrp="1"/>
          </p:cNvSpPr>
          <p:nvPr>
            <p:ph type="sldNum" sz="quarter" idx="12"/>
          </p:nvPr>
        </p:nvSpPr>
        <p:spPr/>
        <p:txBody>
          <a:bodyPr/>
          <a:lstStyle/>
          <a:p>
            <a:fld id="{098E297E-4821-4EDD-8607-E0C5D528D049}"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6B7E1D-C6F7-482A-8D75-7BD82D1534EB}" type="datetime1">
              <a:rPr lang="en-CA" smtClean="0"/>
              <a:pPr/>
              <a:t>2017-01-10</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Copyright 2010 Janis Riven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8E297E-4821-4EDD-8607-E0C5D528D049}"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audio10.wav"/><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oleObject" Target="../embeddings/oleObject1.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audio" Target="../media/audio11.wav"/><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audio" Target="../media/audio12.wav"/><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audio" Target="../media/audio13.wav"/><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audio" Target="../media/audio14.wav"/><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audio" Target="../media/audio15.wav"/><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audio" Target="../media/audio16.wav"/><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audio" Target="../media/audio2.wav"/><Relationship Id="rId5" Type="http://schemas.openxmlformats.org/officeDocument/2006/relationships/image" Target="../media/image1.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audio" Target="../media/audio3.wav"/><Relationship Id="rId5" Type="http://schemas.openxmlformats.org/officeDocument/2006/relationships/image" Target="../media/image1.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audio" Target="../media/audio4.wav"/><Relationship Id="rId5" Type="http://schemas.openxmlformats.org/officeDocument/2006/relationships/image" Target="../media/image1.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audio" Target="../media/audio5.wav"/><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audio" Target="../media/audio6.wav"/><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audio" Target="../media/audio7.wav"/><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audio" Target="../media/audio8.wav"/><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audio" Target="../media/audio9.wav"/><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CA" dirty="0"/>
              <a:t>Corporate Governance</a:t>
            </a:r>
            <a:br>
              <a:rPr lang="en-CA" dirty="0"/>
            </a:br>
            <a:r>
              <a:rPr lang="en-CA" dirty="0"/>
              <a:t>MG 5326</a:t>
            </a:r>
            <a:br>
              <a:rPr lang="en-CA" dirty="0"/>
            </a:br>
            <a:endParaRPr lang="en-CA" dirty="0"/>
          </a:p>
        </p:txBody>
      </p:sp>
      <p:sp>
        <p:nvSpPr>
          <p:cNvPr id="3" name="Subtitle 2"/>
          <p:cNvSpPr>
            <a:spLocks noGrp="1"/>
          </p:cNvSpPr>
          <p:nvPr>
            <p:ph type="subTitle" idx="1"/>
          </p:nvPr>
        </p:nvSpPr>
        <p:spPr/>
        <p:txBody>
          <a:bodyPr/>
          <a:lstStyle/>
          <a:p>
            <a:r>
              <a:rPr lang="en-CA" dirty="0"/>
              <a:t>Class 2</a:t>
            </a:r>
          </a:p>
          <a:p>
            <a:r>
              <a:rPr lang="en-CA" dirty="0"/>
              <a:t>Roles &amp; responsibilities of the board and management</a:t>
            </a:r>
          </a:p>
        </p:txBody>
      </p:sp>
      <p:pic>
        <p:nvPicPr>
          <p:cNvPr id="4" name="~PP3400.WAV">
            <a:hlinkClick r:id="" action="ppaction://media"/>
          </p:cNvPr>
          <p:cNvPicPr>
            <a:picLocks noRot="1" noChangeAspect="1"/>
          </p:cNvPicPr>
          <p:nvPr>
            <a:wavAudioFile r:embed="rId1" name="~PP3400.WAV"/>
          </p:nvPr>
        </p:nvPicPr>
        <p:blipFill>
          <a:blip r:embed="rId4" cstate="print"/>
          <a:stretch>
            <a:fillRect/>
          </a:stretch>
        </p:blipFill>
        <p:spPr>
          <a:xfrm>
            <a:off x="8653463" y="6367463"/>
            <a:ext cx="304800" cy="304800"/>
          </a:xfrm>
          <a:prstGeom prst="rect">
            <a:avLst/>
          </a:prstGeom>
        </p:spPr>
      </p:pic>
    </p:spTree>
  </p:cSld>
  <p:clrMapOvr>
    <a:masterClrMapping/>
  </p:clrMapOvr>
  <p:transition advTm="279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2123728" y="274638"/>
            <a:ext cx="6563072"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sz="3600" dirty="0"/>
              <a:t>Committees</a:t>
            </a:r>
          </a:p>
        </p:txBody>
      </p:sp>
      <p:graphicFrame>
        <p:nvGraphicFramePr>
          <p:cNvPr id="1026" name="Object 4"/>
          <p:cNvGraphicFramePr>
            <a:graphicFrameLocks noGrp="1" noChangeAspect="1"/>
          </p:cNvGraphicFramePr>
          <p:nvPr>
            <p:ph idx="1"/>
          </p:nvPr>
        </p:nvGraphicFramePr>
        <p:xfrm>
          <a:off x="1905000" y="1524000"/>
          <a:ext cx="7239000" cy="4648200"/>
        </p:xfrm>
        <a:graphic>
          <a:graphicData uri="http://schemas.openxmlformats.org/presentationml/2006/ole">
            <mc:AlternateContent xmlns:mc="http://schemas.openxmlformats.org/markup-compatibility/2006">
              <mc:Choice xmlns:v="urn:schemas-microsoft-com:vml" Requires="v">
                <p:oleObj spid="_x0000_s1030" name="Bitmap Image" r:id="rId5" imgW="7621064" imgH="4133333" progId="PBrush">
                  <p:embed/>
                </p:oleObj>
              </mc:Choice>
              <mc:Fallback>
                <p:oleObj name="Bitmap Image" r:id="rId5" imgW="7621064" imgH="4133333" progId="PBrush">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524000"/>
                        <a:ext cx="7239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Slide Number Placeholder 3"/>
          <p:cNvSpPr>
            <a:spLocks noGrp="1"/>
          </p:cNvSpPr>
          <p:nvPr>
            <p:ph type="sldNum" sz="quarter" idx="12"/>
          </p:nvPr>
        </p:nvSpPr>
        <p:spPr/>
        <p:txBody>
          <a:bodyPr/>
          <a:lstStyle/>
          <a:p>
            <a:fld id="{098E297E-4821-4EDD-8607-E0C5D528D049}" type="slidenum">
              <a:rPr lang="en-CA" smtClean="0"/>
              <a:pPr/>
              <a:t>10</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3305.WAV">
            <a:hlinkClick r:id="" action="ppaction://media"/>
          </p:cNvPr>
          <p:cNvPicPr>
            <a:picLocks noRot="1" noChangeAspect="1"/>
          </p:cNvPicPr>
          <p:nvPr>
            <a:wavAudioFile r:embed="rId2" name="~PP3305.WAV"/>
          </p:nvPr>
        </p:nvPicPr>
        <p:blipFill>
          <a:blip r:embed="rId7" cstate="print"/>
          <a:stretch>
            <a:fillRect/>
          </a:stretch>
        </p:blipFill>
        <p:spPr>
          <a:xfrm>
            <a:off x="8653463" y="6367463"/>
            <a:ext cx="304800" cy="304800"/>
          </a:xfrm>
          <a:prstGeom prst="rect">
            <a:avLst/>
          </a:prstGeom>
        </p:spPr>
      </p:pic>
    </p:spTree>
  </p:cSld>
  <p:clrMapOvr>
    <a:masterClrMapping/>
  </p:clrMapOvr>
  <p:transition advTm="667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2123728" y="274638"/>
            <a:ext cx="6563072"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sz="4000" dirty="0"/>
              <a:t>Basic rules for committees</a:t>
            </a:r>
          </a:p>
        </p:txBody>
      </p:sp>
      <p:sp>
        <p:nvSpPr>
          <p:cNvPr id="6147" name="Rectangle 3"/>
          <p:cNvSpPr>
            <a:spLocks noGrp="1" noChangeArrowheads="1"/>
          </p:cNvSpPr>
          <p:nvPr>
            <p:ph type="body" idx="1"/>
          </p:nvPr>
        </p:nvSpPr>
        <p:spPr bwMode="auto">
          <a:xfrm>
            <a:off x="1828800" y="1600200"/>
            <a:ext cx="68580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endParaRPr lang="en-US"/>
          </a:p>
          <a:p>
            <a:pPr lvl="1" eaLnBrk="1" hangingPunct="1"/>
            <a:r>
              <a:rPr lang="en-US"/>
              <a:t>Membership appropriate to purpose </a:t>
            </a:r>
          </a:p>
          <a:p>
            <a:pPr lvl="1" eaLnBrk="1" hangingPunct="1"/>
            <a:r>
              <a:rPr lang="en-US"/>
              <a:t>Keep board informed of activities</a:t>
            </a:r>
          </a:p>
          <a:p>
            <a:pPr lvl="1" eaLnBrk="1" hangingPunct="1"/>
            <a:r>
              <a:rPr lang="en-US"/>
              <a:t>Actions should be within limits of mandate and law</a:t>
            </a:r>
          </a:p>
          <a:p>
            <a:pPr lvl="1" eaLnBrk="1" hangingPunct="1"/>
            <a:r>
              <a:rPr lang="en-US"/>
              <a:t>Authority and function clearly defined </a:t>
            </a:r>
          </a:p>
          <a:p>
            <a:pPr lvl="1" eaLnBrk="1" hangingPunct="1"/>
            <a:r>
              <a:rPr lang="en-US"/>
              <a:t>periodic review of responsibilities</a:t>
            </a:r>
          </a:p>
          <a:p>
            <a:pPr eaLnBrk="1" hangingPunct="1"/>
            <a:endParaRPr lang="en-US"/>
          </a:p>
        </p:txBody>
      </p:sp>
      <p:sp>
        <p:nvSpPr>
          <p:cNvPr id="4" name="Slide Number Placeholder 3"/>
          <p:cNvSpPr>
            <a:spLocks noGrp="1"/>
          </p:cNvSpPr>
          <p:nvPr>
            <p:ph type="sldNum" sz="quarter" idx="12"/>
          </p:nvPr>
        </p:nvSpPr>
        <p:spPr/>
        <p:txBody>
          <a:bodyPr/>
          <a:lstStyle/>
          <a:p>
            <a:fld id="{098E297E-4821-4EDD-8607-E0C5D528D049}" type="slidenum">
              <a:rPr lang="en-CA" smtClean="0"/>
              <a:pPr/>
              <a:t>11</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130.WAV">
            <a:hlinkClick r:id="" action="ppaction://media"/>
          </p:cNvPr>
          <p:cNvPicPr>
            <a:picLocks noRot="1" noChangeAspect="1"/>
          </p:cNvPicPr>
          <p:nvPr>
            <a:wavAudioFile r:embed="rId1" name="~PP130.WAV"/>
          </p:nvPr>
        </p:nvPicPr>
        <p:blipFill>
          <a:blip r:embed="rId4" cstate="print"/>
          <a:stretch>
            <a:fillRect/>
          </a:stretch>
        </p:blipFill>
        <p:spPr>
          <a:xfrm>
            <a:off x="8653463" y="6367463"/>
            <a:ext cx="304800" cy="304800"/>
          </a:xfrm>
          <a:prstGeom prst="rect">
            <a:avLst/>
          </a:prstGeom>
        </p:spPr>
      </p:pic>
    </p:spTree>
  </p:cSld>
  <p:clrMapOvr>
    <a:masterClrMapping/>
  </p:clrMapOvr>
  <p:transition advTm="29164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2123728" y="274638"/>
            <a:ext cx="6563072" cy="11430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algn="l" eaLnBrk="1" hangingPunct="1"/>
            <a:r>
              <a:rPr lang="en-US" sz="4000" dirty="0"/>
              <a:t>Essential components of committee mandate:</a:t>
            </a:r>
          </a:p>
        </p:txBody>
      </p:sp>
      <p:sp>
        <p:nvSpPr>
          <p:cNvPr id="7171" name="Rectangle 3"/>
          <p:cNvSpPr>
            <a:spLocks noGrp="1" noChangeArrowheads="1"/>
          </p:cNvSpPr>
          <p:nvPr>
            <p:ph type="body" idx="1"/>
          </p:nvPr>
        </p:nvSpPr>
        <p:spPr bwMode="auto">
          <a:xfrm>
            <a:off x="1828800" y="1600200"/>
            <a:ext cx="68580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buFontTx/>
              <a:buNone/>
            </a:pPr>
            <a:endParaRPr lang="en-US" sz="2800"/>
          </a:p>
          <a:p>
            <a:pPr eaLnBrk="1" hangingPunct="1">
              <a:lnSpc>
                <a:spcPct val="90000"/>
              </a:lnSpc>
            </a:pPr>
            <a:r>
              <a:rPr lang="en-US" sz="2800"/>
              <a:t>Purpose</a:t>
            </a:r>
          </a:p>
          <a:p>
            <a:pPr eaLnBrk="1" hangingPunct="1">
              <a:lnSpc>
                <a:spcPct val="90000"/>
              </a:lnSpc>
            </a:pPr>
            <a:r>
              <a:rPr lang="en-US" sz="2800"/>
              <a:t>Responsibilities – review,recommend,approve, report</a:t>
            </a:r>
          </a:p>
          <a:p>
            <a:pPr eaLnBrk="1" hangingPunct="1">
              <a:lnSpc>
                <a:spcPct val="90000"/>
              </a:lnSpc>
            </a:pPr>
            <a:r>
              <a:rPr lang="en-US" sz="2800"/>
              <a:t>Membership qualifications</a:t>
            </a:r>
          </a:p>
          <a:p>
            <a:pPr eaLnBrk="1" hangingPunct="1">
              <a:lnSpc>
                <a:spcPct val="90000"/>
              </a:lnSpc>
            </a:pPr>
            <a:r>
              <a:rPr lang="en-US" sz="2800"/>
              <a:t>Appointment/removal process</a:t>
            </a:r>
          </a:p>
          <a:p>
            <a:pPr eaLnBrk="1" hangingPunct="1">
              <a:lnSpc>
                <a:spcPct val="90000"/>
              </a:lnSpc>
            </a:pPr>
            <a:r>
              <a:rPr lang="en-US" sz="2800"/>
              <a:t>Structure and operations</a:t>
            </a:r>
          </a:p>
          <a:p>
            <a:pPr lvl="1" eaLnBrk="1" hangingPunct="1">
              <a:lnSpc>
                <a:spcPct val="90000"/>
              </a:lnSpc>
            </a:pPr>
            <a:r>
              <a:rPr lang="en-US" sz="2400"/>
              <a:t>Ability to sub-delegate</a:t>
            </a:r>
          </a:p>
          <a:p>
            <a:pPr lvl="1" eaLnBrk="1" hangingPunct="1">
              <a:lnSpc>
                <a:spcPct val="90000"/>
              </a:lnSpc>
            </a:pPr>
            <a:r>
              <a:rPr lang="en-US" sz="2400"/>
              <a:t>Reporting frequency to board</a:t>
            </a:r>
          </a:p>
          <a:p>
            <a:pPr lvl="1" eaLnBrk="1" hangingPunct="1">
              <a:lnSpc>
                <a:spcPct val="90000"/>
              </a:lnSpc>
            </a:pPr>
            <a:r>
              <a:rPr lang="en-US" sz="2400"/>
              <a:t>Authority to engage outside advisors</a:t>
            </a:r>
          </a:p>
          <a:p>
            <a:pPr eaLnBrk="1" hangingPunct="1">
              <a:lnSpc>
                <a:spcPct val="90000"/>
              </a:lnSpc>
            </a:pPr>
            <a:endParaRPr lang="en-US" sz="2800"/>
          </a:p>
        </p:txBody>
      </p:sp>
      <p:sp>
        <p:nvSpPr>
          <p:cNvPr id="4" name="Slide Number Placeholder 3"/>
          <p:cNvSpPr>
            <a:spLocks noGrp="1"/>
          </p:cNvSpPr>
          <p:nvPr>
            <p:ph type="sldNum" sz="quarter" idx="12"/>
          </p:nvPr>
        </p:nvSpPr>
        <p:spPr/>
        <p:txBody>
          <a:bodyPr/>
          <a:lstStyle/>
          <a:p>
            <a:fld id="{098E297E-4821-4EDD-8607-E0C5D528D049}" type="slidenum">
              <a:rPr lang="en-CA" smtClean="0"/>
              <a:pPr/>
              <a:t>12</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3980.WAV">
            <a:hlinkClick r:id="" action="ppaction://media"/>
          </p:cNvPr>
          <p:cNvPicPr>
            <a:picLocks noRot="1" noChangeAspect="1"/>
          </p:cNvPicPr>
          <p:nvPr>
            <a:wavAudioFile r:embed="rId1" name="~PP3980.WAV"/>
          </p:nvPr>
        </p:nvPicPr>
        <p:blipFill>
          <a:blip r:embed="rId4" cstate="print"/>
          <a:stretch>
            <a:fillRect/>
          </a:stretch>
        </p:blipFill>
        <p:spPr>
          <a:xfrm>
            <a:off x="8653463" y="6367463"/>
            <a:ext cx="304800" cy="304800"/>
          </a:xfrm>
          <a:prstGeom prst="rect">
            <a:avLst/>
          </a:prstGeom>
        </p:spPr>
      </p:pic>
    </p:spTree>
  </p:cSld>
  <p:clrMapOvr>
    <a:masterClrMapping/>
  </p:clrMapOvr>
  <p:transition advTm="2822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2123728" y="274638"/>
            <a:ext cx="6563072"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sz="3600" dirty="0"/>
              <a:t>Audit Committee</a:t>
            </a:r>
          </a:p>
        </p:txBody>
      </p:sp>
      <p:sp>
        <p:nvSpPr>
          <p:cNvPr id="8195" name="Rectangle 3"/>
          <p:cNvSpPr>
            <a:spLocks noGrp="1" noChangeArrowheads="1"/>
          </p:cNvSpPr>
          <p:nvPr>
            <p:ph type="body" idx="1"/>
          </p:nvPr>
        </p:nvSpPr>
        <p:spPr bwMode="auto">
          <a:xfrm>
            <a:off x="1828800" y="1600200"/>
            <a:ext cx="68580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pPr>
            <a:r>
              <a:rPr lang="en-US" sz="2400" dirty="0"/>
              <a:t>main roles* :</a:t>
            </a:r>
          </a:p>
          <a:p>
            <a:pPr lvl="1" eaLnBrk="1" hangingPunct="1">
              <a:lnSpc>
                <a:spcPct val="90000"/>
              </a:lnSpc>
            </a:pPr>
            <a:r>
              <a:rPr lang="en-US" sz="2000" dirty="0"/>
              <a:t>Monitor financial statements</a:t>
            </a:r>
          </a:p>
          <a:p>
            <a:pPr lvl="1" eaLnBrk="1" hangingPunct="1">
              <a:lnSpc>
                <a:spcPct val="90000"/>
              </a:lnSpc>
            </a:pPr>
            <a:r>
              <a:rPr lang="en-US" sz="2000" dirty="0"/>
              <a:t>Review internal financial controls</a:t>
            </a:r>
          </a:p>
          <a:p>
            <a:pPr lvl="1" eaLnBrk="1" hangingPunct="1">
              <a:lnSpc>
                <a:spcPct val="90000"/>
              </a:lnSpc>
            </a:pPr>
            <a:r>
              <a:rPr lang="en-US" sz="2000" dirty="0"/>
              <a:t>Review internal control and risk management system</a:t>
            </a:r>
          </a:p>
          <a:p>
            <a:pPr lvl="1" eaLnBrk="1" hangingPunct="1">
              <a:lnSpc>
                <a:spcPct val="90000"/>
              </a:lnSpc>
            </a:pPr>
            <a:r>
              <a:rPr lang="en-US" sz="2000" dirty="0"/>
              <a:t>Monitor internal audit function</a:t>
            </a:r>
          </a:p>
          <a:p>
            <a:pPr lvl="1" eaLnBrk="1" hangingPunct="1">
              <a:lnSpc>
                <a:spcPct val="90000"/>
              </a:lnSpc>
            </a:pPr>
            <a:r>
              <a:rPr lang="en-US" sz="2000" b="1" dirty="0"/>
              <a:t>Recommend and oversee selection, and approve remuneration of external auditors</a:t>
            </a:r>
          </a:p>
          <a:p>
            <a:pPr lvl="1" eaLnBrk="1" hangingPunct="1">
              <a:lnSpc>
                <a:spcPct val="90000"/>
              </a:lnSpc>
            </a:pPr>
            <a:r>
              <a:rPr lang="en-US" sz="2000" dirty="0"/>
              <a:t>Review and monitor independence and objectivity of external auditors</a:t>
            </a:r>
          </a:p>
          <a:p>
            <a:pPr lvl="1" eaLnBrk="1" hangingPunct="1">
              <a:lnSpc>
                <a:spcPct val="90000"/>
              </a:lnSpc>
            </a:pPr>
            <a:r>
              <a:rPr lang="en-US" sz="2000" b="1" dirty="0"/>
              <a:t>Review </a:t>
            </a:r>
            <a:r>
              <a:rPr lang="en-US" sz="2000" b="1" dirty="0" err="1"/>
              <a:t>whistleblowing</a:t>
            </a:r>
            <a:r>
              <a:rPr lang="en-US" sz="2000" b="1" dirty="0"/>
              <a:t> arrangements</a:t>
            </a:r>
          </a:p>
          <a:p>
            <a:pPr lvl="1" eaLnBrk="1" hangingPunct="1">
              <a:lnSpc>
                <a:spcPct val="90000"/>
              </a:lnSpc>
              <a:buFontTx/>
              <a:buNone/>
            </a:pPr>
            <a:r>
              <a:rPr lang="en-US" sz="1600" b="1" dirty="0"/>
              <a:t>(* embedded in various regulations in the UK, US, etc.)</a:t>
            </a:r>
          </a:p>
          <a:p>
            <a:pPr eaLnBrk="1" hangingPunct="1">
              <a:lnSpc>
                <a:spcPct val="90000"/>
              </a:lnSpc>
            </a:pPr>
            <a:endParaRPr lang="en-US" sz="2400" dirty="0"/>
          </a:p>
        </p:txBody>
      </p:sp>
      <p:sp>
        <p:nvSpPr>
          <p:cNvPr id="4" name="Slide Number Placeholder 3"/>
          <p:cNvSpPr>
            <a:spLocks noGrp="1"/>
          </p:cNvSpPr>
          <p:nvPr>
            <p:ph type="sldNum" sz="quarter" idx="12"/>
          </p:nvPr>
        </p:nvSpPr>
        <p:spPr/>
        <p:txBody>
          <a:bodyPr/>
          <a:lstStyle/>
          <a:p>
            <a:fld id="{098E297E-4821-4EDD-8607-E0C5D528D049}" type="slidenum">
              <a:rPr lang="en-CA" smtClean="0"/>
              <a:pPr/>
              <a:t>13</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84.WAV">
            <a:hlinkClick r:id="" action="ppaction://media"/>
          </p:cNvPr>
          <p:cNvPicPr>
            <a:picLocks noRot="1" noChangeAspect="1"/>
          </p:cNvPicPr>
          <p:nvPr>
            <a:wavAudioFile r:embed="rId1" name="~PP84.WAV"/>
          </p:nvPr>
        </p:nvPicPr>
        <p:blipFill>
          <a:blip r:embed="rId4" cstate="print"/>
          <a:stretch>
            <a:fillRect/>
          </a:stretch>
        </p:blipFill>
        <p:spPr>
          <a:xfrm>
            <a:off x="8653463" y="6367463"/>
            <a:ext cx="304800" cy="304800"/>
          </a:xfrm>
          <a:prstGeom prst="rect">
            <a:avLst/>
          </a:prstGeom>
        </p:spPr>
      </p:pic>
    </p:spTree>
  </p:cSld>
  <p:clrMapOvr>
    <a:masterClrMapping/>
  </p:clrMapOvr>
  <p:transition advTm="2417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2123728" y="274638"/>
            <a:ext cx="6563072"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sz="3600" dirty="0"/>
              <a:t>Compensation committee</a:t>
            </a:r>
          </a:p>
        </p:txBody>
      </p:sp>
      <p:sp>
        <p:nvSpPr>
          <p:cNvPr id="9219" name="Rectangle 3"/>
          <p:cNvSpPr>
            <a:spLocks noGrp="1" noChangeArrowheads="1"/>
          </p:cNvSpPr>
          <p:nvPr>
            <p:ph type="body" idx="1"/>
          </p:nvPr>
        </p:nvSpPr>
        <p:spPr bwMode="auto">
          <a:xfrm>
            <a:off x="1828800" y="1600200"/>
            <a:ext cx="68580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a:t>All independent directors (recommended)</a:t>
            </a:r>
          </a:p>
          <a:p>
            <a:pPr eaLnBrk="1" hangingPunct="1"/>
            <a:r>
              <a:rPr lang="en-US" sz="2800"/>
              <a:t>Written charter</a:t>
            </a:r>
          </a:p>
          <a:p>
            <a:pPr eaLnBrk="1" hangingPunct="1"/>
            <a:r>
              <a:rPr lang="en-US" sz="2800"/>
              <a:t>Compensation set as a function of risk and responsibility </a:t>
            </a:r>
          </a:p>
          <a:p>
            <a:pPr eaLnBrk="1" hangingPunct="1"/>
            <a:r>
              <a:rPr lang="en-US" sz="2800"/>
              <a:t>Compensation defines corporate culture </a:t>
            </a:r>
          </a:p>
          <a:p>
            <a:pPr eaLnBrk="1" hangingPunct="1"/>
            <a:r>
              <a:rPr lang="en-US" sz="2800"/>
              <a:t>Access to an independent consultant</a:t>
            </a:r>
          </a:p>
          <a:p>
            <a:pPr eaLnBrk="1" hangingPunct="1"/>
            <a:r>
              <a:rPr lang="en-US" sz="2800"/>
              <a:t>Remember impact of disclosure</a:t>
            </a:r>
          </a:p>
          <a:p>
            <a:pPr eaLnBrk="1" hangingPunct="1"/>
            <a:endParaRPr lang="en-US" sz="2800"/>
          </a:p>
        </p:txBody>
      </p:sp>
      <p:sp>
        <p:nvSpPr>
          <p:cNvPr id="4" name="Slide Number Placeholder 3"/>
          <p:cNvSpPr>
            <a:spLocks noGrp="1"/>
          </p:cNvSpPr>
          <p:nvPr>
            <p:ph type="sldNum" sz="quarter" idx="12"/>
          </p:nvPr>
        </p:nvSpPr>
        <p:spPr/>
        <p:txBody>
          <a:bodyPr/>
          <a:lstStyle/>
          <a:p>
            <a:fld id="{098E297E-4821-4EDD-8607-E0C5D528D049}" type="slidenum">
              <a:rPr lang="en-CA" smtClean="0"/>
              <a:pPr/>
              <a:t>14</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2731.WAV">
            <a:hlinkClick r:id="" action="ppaction://media"/>
          </p:cNvPr>
          <p:cNvPicPr>
            <a:picLocks noRot="1" noChangeAspect="1"/>
          </p:cNvPicPr>
          <p:nvPr>
            <a:wavAudioFile r:embed="rId1" name="~PP2731.WAV"/>
          </p:nvPr>
        </p:nvPicPr>
        <p:blipFill>
          <a:blip r:embed="rId4" cstate="print"/>
          <a:stretch>
            <a:fillRect/>
          </a:stretch>
        </p:blipFill>
        <p:spPr>
          <a:xfrm>
            <a:off x="8653463" y="6367463"/>
            <a:ext cx="304800" cy="304800"/>
          </a:xfrm>
          <a:prstGeom prst="rect">
            <a:avLst/>
          </a:prstGeom>
        </p:spPr>
      </p:pic>
    </p:spTree>
  </p:cSld>
  <p:clrMapOvr>
    <a:masterClrMapping/>
  </p:clrMapOvr>
  <p:transition advTm="3179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2123728" y="274638"/>
            <a:ext cx="6563072"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sz="3600" dirty="0"/>
              <a:t>Nominations committee</a:t>
            </a:r>
          </a:p>
        </p:txBody>
      </p:sp>
      <p:sp>
        <p:nvSpPr>
          <p:cNvPr id="10243" name="Rectangle 3"/>
          <p:cNvSpPr>
            <a:spLocks noGrp="1" noChangeArrowheads="1"/>
          </p:cNvSpPr>
          <p:nvPr>
            <p:ph type="body" idx="1"/>
          </p:nvPr>
        </p:nvSpPr>
        <p:spPr bwMode="auto">
          <a:xfrm>
            <a:off x="1828800" y="1600200"/>
            <a:ext cx="68580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pPr>
            <a:r>
              <a:rPr lang="en-US" sz="2800"/>
              <a:t>All independent directors</a:t>
            </a:r>
          </a:p>
          <a:p>
            <a:pPr eaLnBrk="1" hangingPunct="1">
              <a:lnSpc>
                <a:spcPct val="90000"/>
              </a:lnSpc>
            </a:pPr>
            <a:r>
              <a:rPr lang="en-US" sz="2800"/>
              <a:t>Written charter and access to an independent consultant</a:t>
            </a:r>
          </a:p>
          <a:p>
            <a:pPr eaLnBrk="1" hangingPunct="1">
              <a:lnSpc>
                <a:spcPct val="90000"/>
              </a:lnSpc>
            </a:pPr>
            <a:r>
              <a:rPr lang="en-US" sz="2800"/>
              <a:t>Skill set needed by the Board is an essential consideration</a:t>
            </a:r>
          </a:p>
          <a:p>
            <a:pPr eaLnBrk="1" hangingPunct="1">
              <a:lnSpc>
                <a:spcPct val="90000"/>
              </a:lnSpc>
            </a:pPr>
            <a:r>
              <a:rPr lang="en-US" sz="2800"/>
              <a:t>New directors must know and understand the business</a:t>
            </a:r>
          </a:p>
          <a:p>
            <a:pPr eaLnBrk="1" hangingPunct="1">
              <a:lnSpc>
                <a:spcPct val="90000"/>
              </a:lnSpc>
            </a:pPr>
            <a:r>
              <a:rPr lang="en-US" sz="2800"/>
              <a:t>Not all directors need bring the same skills</a:t>
            </a:r>
          </a:p>
          <a:p>
            <a:pPr eaLnBrk="1" hangingPunct="1">
              <a:lnSpc>
                <a:spcPct val="90000"/>
              </a:lnSpc>
            </a:pPr>
            <a:r>
              <a:rPr lang="en-US" sz="2800"/>
              <a:t>Avoid cronyism</a:t>
            </a:r>
          </a:p>
          <a:p>
            <a:pPr eaLnBrk="1" hangingPunct="1">
              <a:lnSpc>
                <a:spcPct val="90000"/>
              </a:lnSpc>
            </a:pPr>
            <a:endParaRPr lang="en-US" sz="2800"/>
          </a:p>
        </p:txBody>
      </p:sp>
      <p:sp>
        <p:nvSpPr>
          <p:cNvPr id="4" name="Slide Number Placeholder 3"/>
          <p:cNvSpPr>
            <a:spLocks noGrp="1"/>
          </p:cNvSpPr>
          <p:nvPr>
            <p:ph type="sldNum" sz="quarter" idx="12"/>
          </p:nvPr>
        </p:nvSpPr>
        <p:spPr/>
        <p:txBody>
          <a:bodyPr/>
          <a:lstStyle/>
          <a:p>
            <a:fld id="{098E297E-4821-4EDD-8607-E0C5D528D049}" type="slidenum">
              <a:rPr lang="en-CA" smtClean="0"/>
              <a:pPr/>
              <a:t>15</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3425.WAV">
            <a:hlinkClick r:id="" action="ppaction://media"/>
          </p:cNvPr>
          <p:cNvPicPr>
            <a:picLocks noRot="1" noChangeAspect="1"/>
          </p:cNvPicPr>
          <p:nvPr>
            <a:wavAudioFile r:embed="rId1" name="~PP3425.WAV"/>
          </p:nvPr>
        </p:nvPicPr>
        <p:blipFill>
          <a:blip r:embed="rId4" cstate="print"/>
          <a:stretch>
            <a:fillRect/>
          </a:stretch>
        </p:blipFill>
        <p:spPr>
          <a:xfrm>
            <a:off x="8653463" y="6367463"/>
            <a:ext cx="304800" cy="304800"/>
          </a:xfrm>
          <a:prstGeom prst="rect">
            <a:avLst/>
          </a:prstGeom>
        </p:spPr>
      </p:pic>
    </p:spTree>
  </p:cSld>
  <p:clrMapOvr>
    <a:masterClrMapping/>
  </p:clrMapOvr>
  <p:transition advTm="26908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Class two assignment</a:t>
            </a:r>
          </a:p>
        </p:txBody>
      </p:sp>
      <p:sp>
        <p:nvSpPr>
          <p:cNvPr id="3" name="Content Placeholder 2"/>
          <p:cNvSpPr>
            <a:spLocks noGrp="1"/>
          </p:cNvSpPr>
          <p:nvPr>
            <p:ph idx="1"/>
          </p:nvPr>
        </p:nvSpPr>
        <p:spPr/>
        <p:txBody>
          <a:bodyPr/>
          <a:lstStyle/>
          <a:p>
            <a:r>
              <a:rPr lang="en-CA" sz="2400" dirty="0"/>
              <a:t>A two to four page essay on the following (please cite your sources):</a:t>
            </a:r>
          </a:p>
          <a:p>
            <a:endParaRPr lang="en-CA" sz="2400" dirty="0"/>
          </a:p>
          <a:p>
            <a:r>
              <a:rPr lang="en-CA" sz="2400" dirty="0"/>
              <a:t>(1)What was the background to the introduction of the Sarbanes Oxley Act (US) in 2002  and the more recent Dodd Franks Act and what are their main provisions? (2)  How were these provisions intended to reduce the risk of corporate fraud?  (3)  Evaluate whether the objectives of the Acts have been achieved.</a:t>
            </a:r>
          </a:p>
        </p:txBody>
      </p:sp>
      <p:sp>
        <p:nvSpPr>
          <p:cNvPr id="4" name="Slide Number Placeholder 3"/>
          <p:cNvSpPr>
            <a:spLocks noGrp="1"/>
          </p:cNvSpPr>
          <p:nvPr>
            <p:ph type="sldNum" sz="quarter" idx="12"/>
          </p:nvPr>
        </p:nvSpPr>
        <p:spPr/>
        <p:txBody>
          <a:bodyPr/>
          <a:lstStyle/>
          <a:p>
            <a:fld id="{098E297E-4821-4EDD-8607-E0C5D528D049}" type="slidenum">
              <a:rPr lang="en-CA" smtClean="0"/>
              <a:pPr/>
              <a:t>16</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2846.WAV">
            <a:hlinkClick r:id="" action="ppaction://media"/>
          </p:cNvPr>
          <p:cNvPicPr>
            <a:picLocks noRot="1" noChangeAspect="1"/>
          </p:cNvPicPr>
          <p:nvPr>
            <a:wavAudioFile r:embed="rId1" name="~PP2846.WAV"/>
          </p:nvPr>
        </p:nvPicPr>
        <p:blipFill>
          <a:blip r:embed="rId4" cstate="print"/>
          <a:stretch>
            <a:fillRect/>
          </a:stretch>
        </p:blipFill>
        <p:spPr>
          <a:xfrm>
            <a:off x="8653463" y="6367463"/>
            <a:ext cx="304800" cy="304800"/>
          </a:xfrm>
          <a:prstGeom prst="rect">
            <a:avLst/>
          </a:prstGeom>
        </p:spPr>
      </p:pic>
    </p:spTree>
  </p:cSld>
  <p:clrMapOvr>
    <a:masterClrMapping/>
  </p:clrMapOvr>
  <p:transition advTm="11987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2279162" y="274638"/>
            <a:ext cx="6407637"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dirty="0"/>
              <a:t>Legal Framework</a:t>
            </a:r>
          </a:p>
        </p:txBody>
      </p:sp>
      <p:sp>
        <p:nvSpPr>
          <p:cNvPr id="5123" name="Rectangle 3"/>
          <p:cNvSpPr>
            <a:spLocks noGrp="1" noChangeArrowheads="1"/>
          </p:cNvSpPr>
          <p:nvPr>
            <p:ph type="body" idx="1"/>
          </p:nvPr>
        </p:nvSpPr>
        <p:spPr bwMode="auto">
          <a:xfrm>
            <a:off x="1905000" y="1600200"/>
            <a:ext cx="67818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ts val="3300"/>
              </a:lnSpc>
              <a:buClr>
                <a:schemeClr val="tx1"/>
              </a:buClr>
            </a:pPr>
            <a:r>
              <a:rPr lang="fr-CA" sz="2800" b="1"/>
              <a:t>Legislation confers the management of the business of the organization on the board of directors</a:t>
            </a:r>
          </a:p>
          <a:p>
            <a:pPr eaLnBrk="1" hangingPunct="1">
              <a:lnSpc>
                <a:spcPts val="3300"/>
              </a:lnSpc>
              <a:buClr>
                <a:schemeClr val="tx1"/>
              </a:buClr>
            </a:pPr>
            <a:r>
              <a:rPr lang="fr-CA" sz="2800" b="1"/>
              <a:t>The board acts as a collegial body inspired by the parliamentary model – discussion and resolution</a:t>
            </a:r>
          </a:p>
          <a:p>
            <a:pPr eaLnBrk="1" hangingPunct="1">
              <a:lnSpc>
                <a:spcPts val="3300"/>
              </a:lnSpc>
              <a:buClr>
                <a:schemeClr val="tx1"/>
              </a:buClr>
            </a:pPr>
            <a:r>
              <a:rPr lang="fr-CA" sz="2800" b="1"/>
              <a:t>The board can delegate certain of its powers to enable it to achieve its goals</a:t>
            </a:r>
            <a:endParaRPr lang="en-US" sz="2800" b="1"/>
          </a:p>
        </p:txBody>
      </p:sp>
      <p:sp>
        <p:nvSpPr>
          <p:cNvPr id="4" name="Slide Number Placeholder 3"/>
          <p:cNvSpPr>
            <a:spLocks noGrp="1"/>
          </p:cNvSpPr>
          <p:nvPr>
            <p:ph type="sldNum" sz="quarter" idx="12"/>
          </p:nvPr>
        </p:nvSpPr>
        <p:spPr/>
        <p:txBody>
          <a:bodyPr/>
          <a:lstStyle/>
          <a:p>
            <a:fld id="{098E297E-4821-4EDD-8607-E0C5D528D049}" type="slidenum">
              <a:rPr lang="en-CA" smtClean="0"/>
              <a:pPr/>
              <a:t>2</a:t>
            </a:fld>
            <a:endParaRPr lang="en-CA"/>
          </a:p>
        </p:txBody>
      </p:sp>
      <p:sp>
        <p:nvSpPr>
          <p:cNvPr id="5" name="Footer Placeholder 4"/>
          <p:cNvSpPr>
            <a:spLocks noGrp="1"/>
          </p:cNvSpPr>
          <p:nvPr>
            <p:ph type="ftr" sz="quarter" idx="11"/>
          </p:nvPr>
        </p:nvSpPr>
        <p:spPr/>
        <p:txBody>
          <a:bodyPr/>
          <a:lstStyle/>
          <a:p>
            <a:r>
              <a:rPr lang="en-CA" dirty="0"/>
              <a:t>Copyright 2016 - DIU</a:t>
            </a:r>
          </a:p>
        </p:txBody>
      </p:sp>
      <p:pic>
        <p:nvPicPr>
          <p:cNvPr id="6" name="~PP1777.WAV">
            <a:hlinkClick r:id="" action="ppaction://media"/>
          </p:cNvPr>
          <p:cNvPicPr>
            <a:picLocks noRot="1" noChangeAspect="1"/>
          </p:cNvPicPr>
          <p:nvPr>
            <a:wavAudioFile r:embed="rId1" name="~PP1777.WAV"/>
          </p:nvPr>
        </p:nvPicPr>
        <p:blipFill>
          <a:blip r:embed="rId4" cstate="print"/>
          <a:stretch>
            <a:fillRect/>
          </a:stretch>
        </p:blipFill>
        <p:spPr>
          <a:xfrm>
            <a:off x="8653463" y="6367463"/>
            <a:ext cx="304800" cy="304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9" y="0"/>
            <a:ext cx="2267744" cy="1700808"/>
          </a:xfrm>
          <a:prstGeom prst="rect">
            <a:avLst/>
          </a:prstGeom>
        </p:spPr>
      </p:pic>
    </p:spTree>
  </p:cSld>
  <p:clrMapOvr>
    <a:masterClrMapping/>
  </p:clrMapOvr>
  <p:transition advTm="1293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2279162" y="274638"/>
            <a:ext cx="6407637"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dirty="0"/>
              <a:t>Legal framework</a:t>
            </a:r>
          </a:p>
        </p:txBody>
      </p:sp>
      <p:sp>
        <p:nvSpPr>
          <p:cNvPr id="6147" name="Rectangle 3"/>
          <p:cNvSpPr>
            <a:spLocks noGrp="1" noChangeArrowheads="1"/>
          </p:cNvSpPr>
          <p:nvPr>
            <p:ph type="body" idx="1"/>
          </p:nvPr>
        </p:nvSpPr>
        <p:spPr bwMode="auto">
          <a:xfrm>
            <a:off x="1905000" y="1600200"/>
            <a:ext cx="67818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ts val="3300"/>
              </a:lnSpc>
            </a:pPr>
            <a:r>
              <a:rPr lang="fr-CA" sz="2800" dirty="0" err="1"/>
              <a:t>Corporate</a:t>
            </a:r>
            <a:r>
              <a:rPr lang="fr-CA" sz="2800" dirty="0"/>
              <a:t> </a:t>
            </a:r>
            <a:r>
              <a:rPr lang="fr-CA" sz="2800" dirty="0" err="1"/>
              <a:t>law</a:t>
            </a:r>
            <a:r>
              <a:rPr lang="fr-CA" sz="2800" dirty="0"/>
              <a:t> sets out the </a:t>
            </a:r>
            <a:r>
              <a:rPr lang="fr-CA" sz="2800" dirty="0" err="1"/>
              <a:t>following</a:t>
            </a:r>
            <a:r>
              <a:rPr lang="fr-CA" sz="2800" dirty="0"/>
              <a:t> </a:t>
            </a:r>
            <a:r>
              <a:rPr lang="fr-CA" sz="2800" dirty="0" err="1"/>
              <a:t>duties</a:t>
            </a:r>
            <a:r>
              <a:rPr lang="fr-CA" sz="2800" dirty="0"/>
              <a:t>: </a:t>
            </a:r>
          </a:p>
          <a:p>
            <a:pPr lvl="1" eaLnBrk="1" hangingPunct="1">
              <a:lnSpc>
                <a:spcPct val="90000"/>
              </a:lnSpc>
            </a:pPr>
            <a:r>
              <a:rPr lang="en-US" sz="2200" dirty="0"/>
              <a:t>Fiduciary duty (duty of loyalty)</a:t>
            </a:r>
          </a:p>
          <a:p>
            <a:pPr lvl="2" eaLnBrk="1" hangingPunct="1">
              <a:lnSpc>
                <a:spcPct val="90000"/>
              </a:lnSpc>
            </a:pPr>
            <a:r>
              <a:rPr lang="en-US" sz="2000" dirty="0"/>
              <a:t>Duty to act honestly, in good faith and with a view to the best interest of the corporation</a:t>
            </a:r>
          </a:p>
          <a:p>
            <a:pPr lvl="3" eaLnBrk="1" hangingPunct="1">
              <a:lnSpc>
                <a:spcPct val="90000"/>
              </a:lnSpc>
            </a:pPr>
            <a:r>
              <a:rPr lang="en-US" sz="1800" dirty="0"/>
              <a:t>Avoid conflict of interest</a:t>
            </a:r>
          </a:p>
          <a:p>
            <a:pPr lvl="3" eaLnBrk="1" hangingPunct="1">
              <a:lnSpc>
                <a:spcPct val="90000"/>
              </a:lnSpc>
            </a:pPr>
            <a:r>
              <a:rPr lang="en-US" sz="1800" dirty="0"/>
              <a:t>Duty of confidentiality</a:t>
            </a:r>
          </a:p>
          <a:p>
            <a:pPr lvl="3" eaLnBrk="1" hangingPunct="1">
              <a:lnSpc>
                <a:spcPct val="90000"/>
              </a:lnSpc>
            </a:pPr>
            <a:r>
              <a:rPr lang="en-US" sz="1800" dirty="0"/>
              <a:t>Duty to disclose</a:t>
            </a:r>
          </a:p>
          <a:p>
            <a:pPr lvl="2" eaLnBrk="1" hangingPunct="1">
              <a:lnSpc>
                <a:spcPct val="90000"/>
              </a:lnSpc>
            </a:pPr>
            <a:r>
              <a:rPr lang="en-US" sz="2000" dirty="0"/>
              <a:t>Imposed on each director</a:t>
            </a:r>
          </a:p>
          <a:p>
            <a:pPr lvl="1" eaLnBrk="1" hangingPunct="1">
              <a:lnSpc>
                <a:spcPct val="90000"/>
              </a:lnSpc>
            </a:pPr>
            <a:r>
              <a:rPr lang="en-US" sz="2200" dirty="0"/>
              <a:t>Duty of Care</a:t>
            </a:r>
          </a:p>
          <a:p>
            <a:pPr lvl="2" eaLnBrk="1" hangingPunct="1">
              <a:lnSpc>
                <a:spcPct val="90000"/>
              </a:lnSpc>
            </a:pPr>
            <a:r>
              <a:rPr lang="en-US" sz="2000" dirty="0"/>
              <a:t>Duty to exercise the care, diligence and skill that a reasonably prudent person would exercise in comparable circumstances</a:t>
            </a:r>
          </a:p>
          <a:p>
            <a:pPr eaLnBrk="1" hangingPunct="1">
              <a:lnSpc>
                <a:spcPct val="90000"/>
              </a:lnSpc>
            </a:pPr>
            <a:endParaRPr lang="en-US" sz="2800" dirty="0"/>
          </a:p>
        </p:txBody>
      </p:sp>
      <p:sp>
        <p:nvSpPr>
          <p:cNvPr id="4" name="Slide Number Placeholder 3"/>
          <p:cNvSpPr>
            <a:spLocks noGrp="1"/>
          </p:cNvSpPr>
          <p:nvPr>
            <p:ph type="sldNum" sz="quarter" idx="12"/>
          </p:nvPr>
        </p:nvSpPr>
        <p:spPr/>
        <p:txBody>
          <a:bodyPr/>
          <a:lstStyle/>
          <a:p>
            <a:fld id="{098E297E-4821-4EDD-8607-E0C5D528D049}" type="slidenum">
              <a:rPr lang="en-CA" smtClean="0"/>
              <a:pPr/>
              <a:t>3</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3903.WAV">
            <a:hlinkClick r:id="" action="ppaction://media"/>
          </p:cNvPr>
          <p:cNvPicPr>
            <a:picLocks noRot="1" noChangeAspect="1"/>
          </p:cNvPicPr>
          <p:nvPr>
            <a:wavAudioFile r:embed="rId1" name="~PP3903.WAV"/>
          </p:nvPr>
        </p:nvPicPr>
        <p:blipFill>
          <a:blip r:embed="rId4" cstate="print"/>
          <a:stretch>
            <a:fillRect/>
          </a:stretch>
        </p:blipFill>
        <p:spPr>
          <a:xfrm>
            <a:off x="8653463" y="6367463"/>
            <a:ext cx="304800" cy="304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9" y="0"/>
            <a:ext cx="2267744" cy="1700808"/>
          </a:xfrm>
          <a:prstGeom prst="rect">
            <a:avLst/>
          </a:prstGeom>
        </p:spPr>
      </p:pic>
    </p:spTree>
  </p:cSld>
  <p:clrMapOvr>
    <a:masterClrMapping/>
  </p:clrMapOvr>
  <p:transition advTm="4602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2267744" y="274638"/>
            <a:ext cx="6419056"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sz="3200" b="1" dirty="0"/>
              <a:t>Statutory sources of director responsibility</a:t>
            </a:r>
          </a:p>
        </p:txBody>
      </p:sp>
      <p:sp>
        <p:nvSpPr>
          <p:cNvPr id="7171" name="Rectangle 4"/>
          <p:cNvSpPr>
            <a:spLocks noGrp="1" noChangeArrowheads="1"/>
          </p:cNvSpPr>
          <p:nvPr>
            <p:ph type="body" sz="half" idx="1"/>
          </p:nvPr>
        </p:nvSpPr>
        <p:spPr bwMode="auto">
          <a:xfrm>
            <a:off x="1828800" y="1600200"/>
            <a:ext cx="32004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ts val="2500"/>
              </a:lnSpc>
              <a:spcBef>
                <a:spcPct val="0"/>
              </a:spcBef>
              <a:spcAft>
                <a:spcPct val="50000"/>
              </a:spcAft>
            </a:pPr>
            <a:r>
              <a:rPr lang="fr-CA" sz="2400" dirty="0"/>
              <a:t> </a:t>
            </a:r>
            <a:r>
              <a:rPr lang="fr-CA" sz="2400" dirty="0" err="1"/>
              <a:t>Companies</a:t>
            </a:r>
            <a:r>
              <a:rPr lang="fr-CA" sz="2400" dirty="0"/>
              <a:t>/ Corporations </a:t>
            </a:r>
            <a:r>
              <a:rPr lang="fr-CA" sz="2400" dirty="0" err="1"/>
              <a:t>Acts</a:t>
            </a:r>
            <a:endParaRPr lang="fr-CA" sz="2400" dirty="0"/>
          </a:p>
          <a:p>
            <a:pPr eaLnBrk="1" hangingPunct="1">
              <a:lnSpc>
                <a:spcPts val="2500"/>
              </a:lnSpc>
              <a:spcBef>
                <a:spcPct val="0"/>
              </a:spcBef>
              <a:spcAft>
                <a:spcPct val="50000"/>
              </a:spcAft>
            </a:pPr>
            <a:r>
              <a:rPr lang="fr-CA" sz="2400" dirty="0"/>
              <a:t> Labour </a:t>
            </a:r>
            <a:r>
              <a:rPr lang="fr-CA" sz="2400" dirty="0" err="1"/>
              <a:t>Laws</a:t>
            </a:r>
            <a:endParaRPr lang="fr-CA" sz="2400" dirty="0"/>
          </a:p>
          <a:p>
            <a:pPr>
              <a:lnSpc>
                <a:spcPts val="2500"/>
              </a:lnSpc>
              <a:spcBef>
                <a:spcPct val="0"/>
              </a:spcBef>
              <a:spcAft>
                <a:spcPct val="50000"/>
              </a:spcAft>
            </a:pPr>
            <a:r>
              <a:rPr lang="fr-CA" sz="2400" dirty="0"/>
              <a:t>Securities </a:t>
            </a:r>
            <a:r>
              <a:rPr lang="fr-CA" sz="2400" dirty="0" err="1"/>
              <a:t>Acts</a:t>
            </a:r>
            <a:r>
              <a:rPr lang="fr-CA" sz="2400" dirty="0"/>
              <a:t>, </a:t>
            </a:r>
            <a:r>
              <a:rPr lang="fr-CA" sz="2400" dirty="0" err="1"/>
              <a:t>Regulations</a:t>
            </a:r>
            <a:r>
              <a:rPr lang="fr-CA" sz="2400" dirty="0"/>
              <a:t>, </a:t>
            </a:r>
            <a:r>
              <a:rPr lang="fr-CA" sz="2400" dirty="0" err="1"/>
              <a:t>Policies</a:t>
            </a:r>
            <a:endParaRPr lang="fr-CA" sz="2400" dirty="0"/>
          </a:p>
          <a:p>
            <a:pPr eaLnBrk="1" hangingPunct="1">
              <a:lnSpc>
                <a:spcPts val="2500"/>
              </a:lnSpc>
              <a:spcBef>
                <a:spcPct val="0"/>
              </a:spcBef>
              <a:spcAft>
                <a:spcPct val="50000"/>
              </a:spcAft>
              <a:buNone/>
            </a:pPr>
            <a:endParaRPr lang="en-US" sz="2400" dirty="0"/>
          </a:p>
        </p:txBody>
      </p:sp>
      <p:sp>
        <p:nvSpPr>
          <p:cNvPr id="7172" name="Rectangle 5"/>
          <p:cNvSpPr>
            <a:spLocks noGrp="1" noChangeArrowheads="1"/>
          </p:cNvSpPr>
          <p:nvPr>
            <p:ph type="body" sz="half" idx="2"/>
          </p:nvPr>
        </p:nvSpPr>
        <p:spPr bwMode="auto">
          <a:xfrm>
            <a:off x="5257800" y="1600200"/>
            <a:ext cx="3352800" cy="4525963"/>
          </a:xfrm>
          <a:noFill/>
          <a:ln>
            <a:miter lim="800000"/>
            <a:headEnd/>
            <a:tailEnd/>
          </a:ln>
        </p:spPr>
        <p:txBody>
          <a:bodyPr vert="horz" wrap="square" lIns="91440" tIns="45720" rIns="91440" bIns="45720" numCol="1" anchor="t" anchorCtr="0" compatLnSpc="1">
            <a:prstTxWarp prst="textNoShape">
              <a:avLst/>
            </a:prstTxWarp>
          </a:bodyPr>
          <a:lstStyle/>
          <a:p>
            <a:pPr>
              <a:lnSpc>
                <a:spcPts val="2500"/>
              </a:lnSpc>
              <a:spcBef>
                <a:spcPct val="0"/>
              </a:spcBef>
              <a:spcAft>
                <a:spcPct val="50000"/>
              </a:spcAft>
            </a:pPr>
            <a:r>
              <a:rPr lang="fr-CA" sz="2400" dirty="0" err="1"/>
              <a:t>Environmental</a:t>
            </a:r>
            <a:r>
              <a:rPr lang="fr-CA" sz="2400" dirty="0"/>
              <a:t> </a:t>
            </a:r>
            <a:r>
              <a:rPr lang="fr-CA" sz="2400" dirty="0" err="1"/>
              <a:t>Laws</a:t>
            </a:r>
            <a:endParaRPr lang="fr-CA" sz="2400" dirty="0"/>
          </a:p>
          <a:p>
            <a:pPr eaLnBrk="1" hangingPunct="1">
              <a:lnSpc>
                <a:spcPts val="2500"/>
              </a:lnSpc>
              <a:spcBef>
                <a:spcPct val="0"/>
              </a:spcBef>
              <a:spcAft>
                <a:spcPct val="50000"/>
              </a:spcAft>
            </a:pPr>
            <a:r>
              <a:rPr lang="fr-CA" sz="2400" dirty="0" err="1"/>
              <a:t>Criminal</a:t>
            </a:r>
            <a:r>
              <a:rPr lang="fr-CA" sz="2400" dirty="0"/>
              <a:t> Code</a:t>
            </a:r>
          </a:p>
          <a:p>
            <a:pPr eaLnBrk="1" hangingPunct="1">
              <a:lnSpc>
                <a:spcPts val="2500"/>
              </a:lnSpc>
              <a:spcBef>
                <a:spcPct val="0"/>
              </a:spcBef>
              <a:spcAft>
                <a:spcPct val="50000"/>
              </a:spcAft>
            </a:pPr>
            <a:r>
              <a:rPr lang="fr-CA" sz="2400" dirty="0" err="1"/>
              <a:t>Bankruptcy</a:t>
            </a:r>
            <a:r>
              <a:rPr lang="fr-CA" sz="2400" dirty="0"/>
              <a:t> </a:t>
            </a:r>
            <a:r>
              <a:rPr lang="fr-CA" sz="2400" dirty="0" err="1"/>
              <a:t>Act</a:t>
            </a:r>
            <a:endParaRPr lang="en-US" sz="2400" dirty="0"/>
          </a:p>
          <a:p>
            <a:pPr eaLnBrk="1" hangingPunct="1"/>
            <a:r>
              <a:rPr lang="en-US" sz="2400" dirty="0"/>
              <a:t>Anti-money laundering</a:t>
            </a:r>
          </a:p>
          <a:p>
            <a:pPr eaLnBrk="1" hangingPunct="1"/>
            <a:r>
              <a:rPr lang="en-US" sz="2400" dirty="0"/>
              <a:t>Etc</a:t>
            </a:r>
          </a:p>
          <a:p>
            <a:pPr eaLnBrk="1" hangingPunct="1"/>
            <a:r>
              <a:rPr lang="en-US" sz="2400" dirty="0"/>
              <a:t>etc</a:t>
            </a:r>
          </a:p>
        </p:txBody>
      </p:sp>
      <p:sp>
        <p:nvSpPr>
          <p:cNvPr id="5" name="Slide Number Placeholder 4"/>
          <p:cNvSpPr>
            <a:spLocks noGrp="1"/>
          </p:cNvSpPr>
          <p:nvPr>
            <p:ph type="sldNum" sz="quarter" idx="12"/>
          </p:nvPr>
        </p:nvSpPr>
        <p:spPr/>
        <p:txBody>
          <a:bodyPr/>
          <a:lstStyle/>
          <a:p>
            <a:fld id="{098E297E-4821-4EDD-8607-E0C5D528D049}" type="slidenum">
              <a:rPr lang="en-CA" smtClean="0"/>
              <a:pPr/>
              <a:t>4</a:t>
            </a:fld>
            <a:endParaRPr lang="en-CA"/>
          </a:p>
        </p:txBody>
      </p:sp>
      <p:sp>
        <p:nvSpPr>
          <p:cNvPr id="6" name="Footer Placeholder 5"/>
          <p:cNvSpPr>
            <a:spLocks noGrp="1"/>
          </p:cNvSpPr>
          <p:nvPr>
            <p:ph type="ftr" sz="quarter" idx="11"/>
          </p:nvPr>
        </p:nvSpPr>
        <p:spPr/>
        <p:txBody>
          <a:bodyPr/>
          <a:lstStyle/>
          <a:p>
            <a:r>
              <a:rPr lang="en-CA" dirty="0"/>
              <a:t>Copyright 2016 - DIU</a:t>
            </a:r>
          </a:p>
        </p:txBody>
      </p:sp>
      <p:pic>
        <p:nvPicPr>
          <p:cNvPr id="7" name="~PP2468.WAV">
            <a:hlinkClick r:id="" action="ppaction://media"/>
          </p:cNvPr>
          <p:cNvPicPr>
            <a:picLocks noRot="1" noChangeAspect="1"/>
          </p:cNvPicPr>
          <p:nvPr>
            <a:wavAudioFile r:embed="rId1" name="~PP2468.WAV"/>
          </p:nvPr>
        </p:nvPicPr>
        <p:blipFill>
          <a:blip r:embed="rId4" cstate="print"/>
          <a:stretch>
            <a:fillRect/>
          </a:stretch>
        </p:blipFill>
        <p:spPr>
          <a:xfrm>
            <a:off x="8653463" y="6367463"/>
            <a:ext cx="304800" cy="3048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267744" cy="1700808"/>
          </a:xfrm>
          <a:prstGeom prst="rect">
            <a:avLst/>
          </a:prstGeom>
        </p:spPr>
      </p:pic>
    </p:spTree>
  </p:cSld>
  <p:clrMapOvr>
    <a:masterClrMapping/>
  </p:clrMapOvr>
  <p:transition advTm="6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2123728" y="274638"/>
            <a:ext cx="6563072"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sz="4000" dirty="0"/>
              <a:t>The role of the Board</a:t>
            </a:r>
          </a:p>
        </p:txBody>
      </p:sp>
      <p:sp>
        <p:nvSpPr>
          <p:cNvPr id="8195" name="Rectangle 3"/>
          <p:cNvSpPr>
            <a:spLocks noGrp="1" noChangeArrowheads="1"/>
          </p:cNvSpPr>
          <p:nvPr>
            <p:ph type="body" idx="1"/>
          </p:nvPr>
        </p:nvSpPr>
        <p:spPr bwMode="auto">
          <a:xfrm>
            <a:off x="2123728" y="1295400"/>
            <a:ext cx="6563072" cy="48307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80000"/>
              </a:lnSpc>
              <a:buFontTx/>
              <a:buNone/>
            </a:pPr>
            <a:r>
              <a:rPr lang="en-US" sz="2400" i="1" dirty="0"/>
              <a:t>An effective board is dedicated to ensuring the</a:t>
            </a:r>
          </a:p>
          <a:p>
            <a:pPr eaLnBrk="1" hangingPunct="1">
              <a:lnSpc>
                <a:spcPct val="80000"/>
              </a:lnSpc>
              <a:buFontTx/>
              <a:buNone/>
            </a:pPr>
            <a:r>
              <a:rPr lang="en-US" sz="2400" i="1" dirty="0"/>
              <a:t>organization reaches its objectives by explicitly</a:t>
            </a:r>
          </a:p>
          <a:p>
            <a:pPr eaLnBrk="1" hangingPunct="1">
              <a:lnSpc>
                <a:spcPct val="80000"/>
              </a:lnSpc>
              <a:buFontTx/>
              <a:buNone/>
            </a:pPr>
            <a:r>
              <a:rPr lang="en-US" sz="2400" i="1" dirty="0"/>
              <a:t>assuming responsibility for :</a:t>
            </a:r>
          </a:p>
          <a:p>
            <a:pPr eaLnBrk="1" hangingPunct="1">
              <a:lnSpc>
                <a:spcPct val="80000"/>
              </a:lnSpc>
              <a:spcBef>
                <a:spcPct val="80000"/>
              </a:spcBef>
            </a:pPr>
            <a:r>
              <a:rPr lang="en-US" sz="2400" dirty="0"/>
              <a:t>Corporate strategy</a:t>
            </a:r>
          </a:p>
          <a:p>
            <a:pPr eaLnBrk="1" hangingPunct="1">
              <a:lnSpc>
                <a:spcPct val="80000"/>
              </a:lnSpc>
            </a:pPr>
            <a:r>
              <a:rPr lang="en-US" sz="2400" dirty="0"/>
              <a:t>Identifying, assessing and evaluating the principal business risks</a:t>
            </a:r>
          </a:p>
          <a:p>
            <a:pPr eaLnBrk="1" hangingPunct="1">
              <a:lnSpc>
                <a:spcPct val="80000"/>
              </a:lnSpc>
            </a:pPr>
            <a:r>
              <a:rPr lang="en-US" sz="2400" dirty="0"/>
              <a:t>Succession planning</a:t>
            </a:r>
          </a:p>
          <a:p>
            <a:pPr eaLnBrk="1" hangingPunct="1">
              <a:lnSpc>
                <a:spcPct val="80000"/>
              </a:lnSpc>
            </a:pPr>
            <a:r>
              <a:rPr lang="en-US" sz="2400" dirty="0"/>
              <a:t>Communications policy</a:t>
            </a:r>
          </a:p>
          <a:p>
            <a:pPr eaLnBrk="1" hangingPunct="1">
              <a:lnSpc>
                <a:spcPct val="80000"/>
              </a:lnSpc>
            </a:pPr>
            <a:r>
              <a:rPr lang="en-US" sz="2400" dirty="0"/>
              <a:t>Integrity of internal controls and management information systems</a:t>
            </a:r>
          </a:p>
          <a:p>
            <a:pPr eaLnBrk="1" hangingPunct="1">
              <a:lnSpc>
                <a:spcPct val="80000"/>
              </a:lnSpc>
            </a:pPr>
            <a:r>
              <a:rPr lang="en-US" sz="2400" dirty="0"/>
              <a:t>Developing the organization’s approach to corporate governance</a:t>
            </a:r>
            <a:endParaRPr lang="en-US" sz="2400" i="1" dirty="0"/>
          </a:p>
          <a:p>
            <a:pPr eaLnBrk="1" hangingPunct="1">
              <a:lnSpc>
                <a:spcPct val="80000"/>
              </a:lnSpc>
              <a:buFontTx/>
              <a:buNone/>
            </a:pPr>
            <a:endParaRPr lang="en-US" sz="2400" dirty="0"/>
          </a:p>
        </p:txBody>
      </p:sp>
      <p:sp>
        <p:nvSpPr>
          <p:cNvPr id="4" name="Slide Number Placeholder 3"/>
          <p:cNvSpPr>
            <a:spLocks noGrp="1"/>
          </p:cNvSpPr>
          <p:nvPr>
            <p:ph type="sldNum" sz="quarter" idx="12"/>
          </p:nvPr>
        </p:nvSpPr>
        <p:spPr/>
        <p:txBody>
          <a:bodyPr/>
          <a:lstStyle/>
          <a:p>
            <a:fld id="{098E297E-4821-4EDD-8607-E0C5D528D049}" type="slidenum">
              <a:rPr lang="en-CA" smtClean="0"/>
              <a:pPr/>
              <a:t>5</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3988.WAV">
            <a:hlinkClick r:id="" action="ppaction://media"/>
          </p:cNvPr>
          <p:cNvPicPr>
            <a:picLocks noRot="1" noChangeAspect="1"/>
          </p:cNvPicPr>
          <p:nvPr>
            <a:wavAudioFile r:embed="rId1" name="~PP3988.WAV"/>
          </p:nvPr>
        </p:nvPicPr>
        <p:blipFill>
          <a:blip r:embed="rId4" cstate="print"/>
          <a:stretch>
            <a:fillRect/>
          </a:stretch>
        </p:blipFill>
        <p:spPr>
          <a:xfrm>
            <a:off x="8653463" y="6367463"/>
            <a:ext cx="304800" cy="304800"/>
          </a:xfrm>
          <a:prstGeom prst="rect">
            <a:avLst/>
          </a:prstGeom>
        </p:spPr>
      </p:pic>
    </p:spTree>
  </p:cSld>
  <p:clrMapOvr>
    <a:masterClrMapping/>
  </p:clrMapOvr>
  <p:transition advTm="29456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1905000" y="274638"/>
            <a:ext cx="6781800"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a:t>The effective board</a:t>
            </a:r>
          </a:p>
        </p:txBody>
      </p:sp>
      <p:sp>
        <p:nvSpPr>
          <p:cNvPr id="9219" name="Rectangle 3"/>
          <p:cNvSpPr>
            <a:spLocks noGrp="1" noChangeArrowheads="1"/>
          </p:cNvSpPr>
          <p:nvPr>
            <p:ph type="body" idx="1"/>
          </p:nvPr>
        </p:nvSpPr>
        <p:spPr bwMode="auto">
          <a:xfrm>
            <a:off x="1600200" y="1600200"/>
            <a:ext cx="7086600" cy="4525963"/>
          </a:xfrm>
          <a:noFill/>
          <a:ln>
            <a:miter lim="800000"/>
            <a:headEnd/>
            <a:tailEnd/>
          </a:ln>
        </p:spPr>
        <p:txBody>
          <a:bodyPr vert="horz" wrap="square" lIns="91440" tIns="45720" rIns="91440" bIns="45720" numCol="1" anchor="t" anchorCtr="0" compatLnSpc="1">
            <a:prstTxWarp prst="textNoShape">
              <a:avLst/>
            </a:prstTxWarp>
          </a:bodyPr>
          <a:lstStyle/>
          <a:p>
            <a:pPr lvl="1" eaLnBrk="1" hangingPunct="1">
              <a:buFontTx/>
              <a:buNone/>
            </a:pPr>
            <a:r>
              <a:rPr lang="fr-CA" sz="3300" b="1"/>
              <a:t>Qualities required of a director:</a:t>
            </a:r>
          </a:p>
          <a:p>
            <a:pPr lvl="1" eaLnBrk="1" hangingPunct="1">
              <a:buFontTx/>
              <a:buNone/>
            </a:pPr>
            <a:r>
              <a:rPr lang="fr-CA"/>
              <a:t>integrity	          prudence	 experience</a:t>
            </a:r>
          </a:p>
          <a:p>
            <a:pPr lvl="1" eaLnBrk="1" hangingPunct="1">
              <a:lnSpc>
                <a:spcPts val="2500"/>
              </a:lnSpc>
              <a:spcBef>
                <a:spcPct val="0"/>
              </a:spcBef>
              <a:buFontTx/>
              <a:buNone/>
            </a:pPr>
            <a:r>
              <a:rPr lang="fr-CA"/>
              <a:t>discretion	 diligence	 availability</a:t>
            </a:r>
          </a:p>
          <a:p>
            <a:pPr lvl="1" eaLnBrk="1" hangingPunct="1">
              <a:lnSpc>
                <a:spcPts val="2500"/>
              </a:lnSpc>
              <a:spcBef>
                <a:spcPct val="0"/>
              </a:spcBef>
              <a:buFontTx/>
              <a:buNone/>
            </a:pPr>
            <a:r>
              <a:rPr lang="fr-CA"/>
              <a:t>independance	 loyalty	competence</a:t>
            </a:r>
          </a:p>
          <a:p>
            <a:pPr lvl="1" eaLnBrk="1" hangingPunct="1">
              <a:lnSpc>
                <a:spcPts val="2500"/>
              </a:lnSpc>
              <a:spcBef>
                <a:spcPct val="0"/>
              </a:spcBef>
              <a:buFontTx/>
              <a:buNone/>
            </a:pPr>
            <a:r>
              <a:rPr lang="fr-CA"/>
              <a:t>objectivity	 training	leadership</a:t>
            </a:r>
          </a:p>
          <a:p>
            <a:pPr lvl="1" eaLnBrk="1" hangingPunct="1">
              <a:lnSpc>
                <a:spcPts val="2500"/>
              </a:lnSpc>
              <a:spcBef>
                <a:spcPct val="0"/>
              </a:spcBef>
              <a:buFontTx/>
              <a:buNone/>
            </a:pPr>
            <a:r>
              <a:rPr lang="fr-CA"/>
              <a:t>knowledge		          teamwork</a:t>
            </a:r>
          </a:p>
          <a:p>
            <a:pPr lvl="1" eaLnBrk="1" hangingPunct="1">
              <a:lnSpc>
                <a:spcPts val="2500"/>
              </a:lnSpc>
              <a:spcBef>
                <a:spcPct val="0"/>
              </a:spcBef>
              <a:buFontTx/>
              <a:buNone/>
            </a:pPr>
            <a:r>
              <a:rPr lang="fr-CA"/>
              <a:t>_______________________________</a:t>
            </a:r>
          </a:p>
          <a:p>
            <a:pPr lvl="1" eaLnBrk="1" hangingPunct="1">
              <a:lnSpc>
                <a:spcPts val="2500"/>
              </a:lnSpc>
              <a:spcBef>
                <a:spcPct val="0"/>
              </a:spcBef>
              <a:buFontTx/>
              <a:buNone/>
            </a:pPr>
            <a:endParaRPr lang="fr-CA"/>
          </a:p>
          <a:p>
            <a:pPr lvl="1" eaLnBrk="1" hangingPunct="1">
              <a:lnSpc>
                <a:spcPts val="2500"/>
              </a:lnSpc>
              <a:spcBef>
                <a:spcPct val="0"/>
              </a:spcBef>
              <a:buFontTx/>
              <a:buNone/>
            </a:pPr>
            <a:r>
              <a:rPr lang="fr-CA" b="1"/>
              <a:t>Availability, Competency, Integrity +</a:t>
            </a:r>
            <a:r>
              <a:rPr lang="fr-CA" sz="2900" b="1"/>
              <a:t> …</a:t>
            </a:r>
            <a:endParaRPr lang="en-US" sz="2900" b="1"/>
          </a:p>
          <a:p>
            <a:pPr eaLnBrk="1" hangingPunct="1">
              <a:buFontTx/>
              <a:buNone/>
            </a:pPr>
            <a:endParaRPr lang="en-US"/>
          </a:p>
        </p:txBody>
      </p:sp>
      <p:sp>
        <p:nvSpPr>
          <p:cNvPr id="4" name="Slide Number Placeholder 3"/>
          <p:cNvSpPr>
            <a:spLocks noGrp="1"/>
          </p:cNvSpPr>
          <p:nvPr>
            <p:ph type="sldNum" sz="quarter" idx="12"/>
          </p:nvPr>
        </p:nvSpPr>
        <p:spPr/>
        <p:txBody>
          <a:bodyPr/>
          <a:lstStyle/>
          <a:p>
            <a:fld id="{098E297E-4821-4EDD-8607-E0C5D528D049}" type="slidenum">
              <a:rPr lang="en-CA" smtClean="0"/>
              <a:pPr/>
              <a:t>6</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670.WAV">
            <a:hlinkClick r:id="" action="ppaction://media"/>
          </p:cNvPr>
          <p:cNvPicPr>
            <a:picLocks noRot="1" noChangeAspect="1"/>
          </p:cNvPicPr>
          <p:nvPr>
            <a:wavAudioFile r:embed="rId1" name="~PP670.WAV"/>
          </p:nvPr>
        </p:nvPicPr>
        <p:blipFill>
          <a:blip r:embed="rId4" cstate="print"/>
          <a:stretch>
            <a:fillRect/>
          </a:stretch>
        </p:blipFill>
        <p:spPr>
          <a:xfrm>
            <a:off x="8653463" y="6367463"/>
            <a:ext cx="304800" cy="304800"/>
          </a:xfrm>
          <a:prstGeom prst="rect">
            <a:avLst/>
          </a:prstGeom>
        </p:spPr>
      </p:pic>
    </p:spTree>
  </p:cSld>
  <p:clrMapOvr>
    <a:masterClrMapping/>
  </p:clrMapOvr>
  <p:transition advTm="2054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2123728" y="274638"/>
            <a:ext cx="6563072" cy="868362"/>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sz="3200" dirty="0"/>
              <a:t>Effective boards need independence</a:t>
            </a:r>
          </a:p>
        </p:txBody>
      </p:sp>
      <p:sp>
        <p:nvSpPr>
          <p:cNvPr id="10243" name="Rectangle 3"/>
          <p:cNvSpPr>
            <a:spLocks noGrp="1" noChangeArrowheads="1"/>
          </p:cNvSpPr>
          <p:nvPr>
            <p:ph type="body" idx="1"/>
          </p:nvPr>
        </p:nvSpPr>
        <p:spPr bwMode="auto">
          <a:xfrm>
            <a:off x="1905000" y="1143000"/>
            <a:ext cx="6781800" cy="49831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pPr>
            <a:r>
              <a:rPr lang="en-US" sz="2000" dirty="0"/>
              <a:t>Independence in </a:t>
            </a:r>
            <a:r>
              <a:rPr lang="en-US" sz="2000" i="1" dirty="0"/>
              <a:t>Fact</a:t>
            </a:r>
            <a:r>
              <a:rPr lang="en-US" sz="2000" dirty="0"/>
              <a:t> :</a:t>
            </a:r>
          </a:p>
          <a:p>
            <a:pPr lvl="1" eaLnBrk="1" hangingPunct="1">
              <a:lnSpc>
                <a:spcPct val="90000"/>
              </a:lnSpc>
            </a:pPr>
            <a:r>
              <a:rPr lang="en-US" sz="1800" dirty="0"/>
              <a:t>Not subject to control by others - neither fear nor </a:t>
            </a:r>
            <a:r>
              <a:rPr lang="en-US" sz="1800" dirty="0" err="1"/>
              <a:t>favour</a:t>
            </a:r>
            <a:endParaRPr lang="en-US" sz="1800" dirty="0"/>
          </a:p>
          <a:p>
            <a:pPr lvl="1" eaLnBrk="1" hangingPunct="1">
              <a:lnSpc>
                <a:spcPct val="90000"/>
              </a:lnSpc>
            </a:pPr>
            <a:r>
              <a:rPr lang="en-US" sz="1800" dirty="0"/>
              <a:t>Independence from management</a:t>
            </a:r>
          </a:p>
          <a:p>
            <a:pPr lvl="1" eaLnBrk="1" hangingPunct="1">
              <a:lnSpc>
                <a:spcPct val="90000"/>
              </a:lnSpc>
            </a:pPr>
            <a:r>
              <a:rPr lang="en-US" sz="1800" dirty="0"/>
              <a:t>Independence from controlling shareholder</a:t>
            </a:r>
          </a:p>
          <a:p>
            <a:pPr lvl="1" eaLnBrk="1" hangingPunct="1">
              <a:lnSpc>
                <a:spcPct val="90000"/>
              </a:lnSpc>
            </a:pPr>
            <a:r>
              <a:rPr lang="fr-CA" sz="1800" dirty="0" err="1"/>
              <a:t>Based</a:t>
            </a:r>
            <a:r>
              <a:rPr lang="fr-CA" sz="1800" dirty="0"/>
              <a:t> on </a:t>
            </a:r>
            <a:r>
              <a:rPr lang="fr-CA" sz="1800" dirty="0" err="1"/>
              <a:t>definitions</a:t>
            </a:r>
            <a:r>
              <a:rPr lang="fr-CA" sz="1800" dirty="0"/>
              <a:t> - structural</a:t>
            </a:r>
          </a:p>
          <a:p>
            <a:pPr lvl="2" eaLnBrk="1" hangingPunct="1">
              <a:lnSpc>
                <a:spcPct val="90000"/>
              </a:lnSpc>
            </a:pPr>
            <a:r>
              <a:rPr lang="fr-CA" sz="1600" dirty="0"/>
              <a:t>Local </a:t>
            </a:r>
            <a:r>
              <a:rPr lang="fr-CA" sz="1600" dirty="0" err="1"/>
              <a:t>securities</a:t>
            </a:r>
            <a:r>
              <a:rPr lang="fr-CA" sz="1600" dirty="0"/>
              <a:t> </a:t>
            </a:r>
            <a:r>
              <a:rPr lang="fr-CA" sz="1600" dirty="0" err="1"/>
              <a:t>regulations</a:t>
            </a:r>
            <a:r>
              <a:rPr lang="fr-CA" sz="1600" dirty="0"/>
              <a:t>’ </a:t>
            </a:r>
            <a:r>
              <a:rPr lang="fr-CA" sz="1600" dirty="0" err="1"/>
              <a:t>definition</a:t>
            </a:r>
            <a:r>
              <a:rPr lang="fr-CA" sz="1600" dirty="0"/>
              <a:t> of </a:t>
            </a:r>
            <a:r>
              <a:rPr lang="fr-CA" sz="1600" dirty="0" err="1"/>
              <a:t>independence</a:t>
            </a:r>
            <a:endParaRPr lang="fr-CA" sz="1600" dirty="0"/>
          </a:p>
          <a:p>
            <a:pPr lvl="2" eaLnBrk="1" hangingPunct="1">
              <a:lnSpc>
                <a:spcPct val="90000"/>
              </a:lnSpc>
              <a:buNone/>
            </a:pPr>
            <a:endParaRPr lang="en-US" sz="1600" dirty="0"/>
          </a:p>
          <a:p>
            <a:pPr eaLnBrk="1" hangingPunct="1">
              <a:lnSpc>
                <a:spcPct val="90000"/>
              </a:lnSpc>
            </a:pPr>
            <a:r>
              <a:rPr lang="en-US" sz="2000" dirty="0"/>
              <a:t>Independence of </a:t>
            </a:r>
            <a:r>
              <a:rPr lang="en-US" sz="2000" i="1" dirty="0"/>
              <a:t>Mind</a:t>
            </a:r>
          </a:p>
          <a:p>
            <a:pPr lvl="1" eaLnBrk="1" hangingPunct="1">
              <a:lnSpc>
                <a:spcPct val="90000"/>
              </a:lnSpc>
            </a:pPr>
            <a:r>
              <a:rPr lang="en-US" sz="1800" dirty="0"/>
              <a:t>Think, speak and act independently with confidence and courage</a:t>
            </a:r>
          </a:p>
          <a:p>
            <a:pPr lvl="1" eaLnBrk="1" hangingPunct="1">
              <a:lnSpc>
                <a:spcPct val="90000"/>
              </a:lnSpc>
            </a:pPr>
            <a:r>
              <a:rPr lang="en-US" sz="1800" dirty="0"/>
              <a:t>Be critical and responsive to change and new thinking</a:t>
            </a:r>
          </a:p>
          <a:p>
            <a:pPr lvl="1" eaLnBrk="1" hangingPunct="1">
              <a:lnSpc>
                <a:spcPct val="90000"/>
              </a:lnSpc>
            </a:pPr>
            <a:r>
              <a:rPr lang="en-US" sz="1800" dirty="0"/>
              <a:t>Have confidence and the will to make tough decisions, including the strength to challenge the majority view</a:t>
            </a:r>
          </a:p>
          <a:p>
            <a:pPr lvl="1" eaLnBrk="1" hangingPunct="1">
              <a:lnSpc>
                <a:spcPct val="90000"/>
              </a:lnSpc>
            </a:pPr>
            <a:r>
              <a:rPr lang="en-US" sz="1800" dirty="0"/>
              <a:t>Be willing to risk rapport with Chair and other Directors and / or C.E.O. in taking a reasoned, independent position</a:t>
            </a:r>
          </a:p>
          <a:p>
            <a:pPr eaLnBrk="1" hangingPunct="1">
              <a:lnSpc>
                <a:spcPct val="90000"/>
              </a:lnSpc>
            </a:pPr>
            <a:endParaRPr lang="en-US" sz="2400" dirty="0"/>
          </a:p>
        </p:txBody>
      </p:sp>
      <p:sp>
        <p:nvSpPr>
          <p:cNvPr id="4" name="Slide Number Placeholder 3"/>
          <p:cNvSpPr>
            <a:spLocks noGrp="1"/>
          </p:cNvSpPr>
          <p:nvPr>
            <p:ph type="sldNum" sz="quarter" idx="12"/>
          </p:nvPr>
        </p:nvSpPr>
        <p:spPr/>
        <p:txBody>
          <a:bodyPr/>
          <a:lstStyle/>
          <a:p>
            <a:fld id="{098E297E-4821-4EDD-8607-E0C5D528D049}" type="slidenum">
              <a:rPr lang="en-CA" smtClean="0"/>
              <a:pPr/>
              <a:t>7</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3469.WAV">
            <a:hlinkClick r:id="" action="ppaction://media"/>
          </p:cNvPr>
          <p:cNvPicPr>
            <a:picLocks noRot="1" noChangeAspect="1"/>
          </p:cNvPicPr>
          <p:nvPr>
            <a:wavAudioFile r:embed="rId1" name="~PP3469.WAV"/>
          </p:nvPr>
        </p:nvPicPr>
        <p:blipFill>
          <a:blip r:embed="rId4" cstate="print"/>
          <a:stretch>
            <a:fillRect/>
          </a:stretch>
        </p:blipFill>
        <p:spPr>
          <a:xfrm>
            <a:off x="8653463" y="6367463"/>
            <a:ext cx="304800" cy="304800"/>
          </a:xfrm>
          <a:prstGeom prst="rect">
            <a:avLst/>
          </a:prstGeom>
        </p:spPr>
      </p:pic>
    </p:spTree>
  </p:cSld>
  <p:clrMapOvr>
    <a:masterClrMapping/>
  </p:clrMapOvr>
  <p:transition advTm="1943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2123728" y="274638"/>
            <a:ext cx="6563072"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dirty="0"/>
              <a:t>Board composition</a:t>
            </a:r>
          </a:p>
        </p:txBody>
      </p:sp>
      <p:sp>
        <p:nvSpPr>
          <p:cNvPr id="12291" name="Rectangle 3"/>
          <p:cNvSpPr>
            <a:spLocks noGrp="1" noChangeArrowheads="1"/>
          </p:cNvSpPr>
          <p:nvPr>
            <p:ph type="body" idx="1"/>
          </p:nvPr>
        </p:nvSpPr>
        <p:spPr bwMode="auto">
          <a:xfrm>
            <a:off x="1905000" y="1600200"/>
            <a:ext cx="67818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80000"/>
              </a:lnSpc>
            </a:pPr>
            <a:r>
              <a:rPr lang="en-US" sz="2800"/>
              <a:t>Number of directors</a:t>
            </a:r>
          </a:p>
          <a:p>
            <a:pPr eaLnBrk="1" hangingPunct="1">
              <a:lnSpc>
                <a:spcPct val="80000"/>
              </a:lnSpc>
            </a:pPr>
            <a:r>
              <a:rPr lang="en-US" sz="2800"/>
              <a:t>Term</a:t>
            </a:r>
          </a:p>
          <a:p>
            <a:pPr eaLnBrk="1" hangingPunct="1">
              <a:lnSpc>
                <a:spcPct val="80000"/>
              </a:lnSpc>
            </a:pPr>
            <a:r>
              <a:rPr lang="en-US" sz="2800"/>
              <a:t>Mix of expertise/qualities</a:t>
            </a:r>
          </a:p>
          <a:p>
            <a:pPr eaLnBrk="1" hangingPunct="1">
              <a:lnSpc>
                <a:spcPct val="80000"/>
              </a:lnSpc>
            </a:pPr>
            <a:r>
              <a:rPr lang="en-US" sz="2800"/>
              <a:t>‘chemistry’</a:t>
            </a:r>
          </a:p>
          <a:p>
            <a:pPr lvl="1" eaLnBrk="1" hangingPunct="1">
              <a:lnSpc>
                <a:spcPct val="80000"/>
              </a:lnSpc>
            </a:pPr>
            <a:r>
              <a:rPr lang="en-US" sz="2500"/>
              <a:t>Consistency of vision and scope</a:t>
            </a:r>
          </a:p>
          <a:p>
            <a:pPr lvl="1" eaLnBrk="1" hangingPunct="1">
              <a:lnSpc>
                <a:spcPct val="80000"/>
              </a:lnSpc>
            </a:pPr>
            <a:r>
              <a:rPr lang="en-US" sz="2500"/>
              <a:t>Shared values</a:t>
            </a:r>
          </a:p>
          <a:p>
            <a:pPr eaLnBrk="1" hangingPunct="1">
              <a:lnSpc>
                <a:spcPct val="80000"/>
              </a:lnSpc>
            </a:pPr>
            <a:r>
              <a:rPr lang="en-US" sz="2800"/>
              <a:t>Effective Boards =</a:t>
            </a:r>
          </a:p>
          <a:p>
            <a:pPr lvl="1" eaLnBrk="1" hangingPunct="1">
              <a:lnSpc>
                <a:spcPct val="80000"/>
              </a:lnSpc>
            </a:pPr>
            <a:r>
              <a:rPr lang="en-US" sz="2500"/>
              <a:t>Trust and candour</a:t>
            </a:r>
          </a:p>
          <a:p>
            <a:pPr lvl="1" eaLnBrk="1" hangingPunct="1">
              <a:lnSpc>
                <a:spcPct val="80000"/>
              </a:lnSpc>
            </a:pPr>
            <a:r>
              <a:rPr lang="en-US" sz="2500"/>
              <a:t>Culture fostering open dissent</a:t>
            </a:r>
          </a:p>
          <a:p>
            <a:pPr lvl="1" eaLnBrk="1" hangingPunct="1">
              <a:lnSpc>
                <a:spcPct val="80000"/>
              </a:lnSpc>
            </a:pPr>
            <a:r>
              <a:rPr lang="en-US" sz="2500"/>
              <a:t>Individual accountability</a:t>
            </a:r>
          </a:p>
          <a:p>
            <a:pPr lvl="1" eaLnBrk="1" hangingPunct="1">
              <a:lnSpc>
                <a:spcPct val="80000"/>
              </a:lnSpc>
            </a:pPr>
            <a:r>
              <a:rPr lang="en-US" sz="2500"/>
              <a:t>Evaluate their own performance</a:t>
            </a:r>
          </a:p>
          <a:p>
            <a:pPr eaLnBrk="1" hangingPunct="1">
              <a:lnSpc>
                <a:spcPct val="80000"/>
              </a:lnSpc>
            </a:pPr>
            <a:endParaRPr lang="en-US" sz="2800"/>
          </a:p>
        </p:txBody>
      </p:sp>
      <p:sp>
        <p:nvSpPr>
          <p:cNvPr id="4" name="Slide Number Placeholder 3"/>
          <p:cNvSpPr>
            <a:spLocks noGrp="1"/>
          </p:cNvSpPr>
          <p:nvPr>
            <p:ph type="sldNum" sz="quarter" idx="12"/>
          </p:nvPr>
        </p:nvSpPr>
        <p:spPr/>
        <p:txBody>
          <a:bodyPr/>
          <a:lstStyle/>
          <a:p>
            <a:fld id="{098E297E-4821-4EDD-8607-E0C5D528D049}" type="slidenum">
              <a:rPr lang="en-CA" smtClean="0"/>
              <a:pPr/>
              <a:t>8</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1929.WAV">
            <a:hlinkClick r:id="" action="ppaction://media"/>
          </p:cNvPr>
          <p:cNvPicPr>
            <a:picLocks noRot="1" noChangeAspect="1"/>
          </p:cNvPicPr>
          <p:nvPr>
            <a:wavAudioFile r:embed="rId1" name="~PP1929.WAV"/>
          </p:nvPr>
        </p:nvPicPr>
        <p:blipFill>
          <a:blip r:embed="rId4" cstate="print"/>
          <a:stretch>
            <a:fillRect/>
          </a:stretch>
        </p:blipFill>
        <p:spPr>
          <a:xfrm>
            <a:off x="8653463" y="6367463"/>
            <a:ext cx="304800" cy="304800"/>
          </a:xfrm>
          <a:prstGeom prst="rect">
            <a:avLst/>
          </a:prstGeom>
        </p:spPr>
      </p:pic>
    </p:spTree>
  </p:cSld>
  <p:clrMapOvr>
    <a:masterClrMapping/>
  </p:clrMapOvr>
  <p:transition advTm="37520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2123728" y="274638"/>
            <a:ext cx="6563072" cy="1143000"/>
          </a:xfrm>
          <a:noFill/>
          <a:ln>
            <a:miter lim="800000"/>
            <a:headEnd/>
            <a:tailEnd/>
          </a:ln>
        </p:spPr>
        <p:txBody>
          <a:bodyPr vert="horz" wrap="square" lIns="91440" tIns="45720" rIns="91440" bIns="45720" numCol="1" anchor="t" anchorCtr="0" compatLnSpc="1">
            <a:prstTxWarp prst="textNoShape">
              <a:avLst/>
            </a:prstTxWarp>
          </a:bodyPr>
          <a:lstStyle/>
          <a:p>
            <a:pPr algn="l" eaLnBrk="1" hangingPunct="1"/>
            <a:r>
              <a:rPr lang="en-US" dirty="0"/>
              <a:t>Board dynamics</a:t>
            </a:r>
          </a:p>
        </p:txBody>
      </p:sp>
      <p:sp>
        <p:nvSpPr>
          <p:cNvPr id="13315" name="Rectangle 3"/>
          <p:cNvSpPr>
            <a:spLocks noGrp="1" noChangeArrowheads="1"/>
          </p:cNvSpPr>
          <p:nvPr>
            <p:ph type="body" idx="1"/>
          </p:nvPr>
        </p:nvSpPr>
        <p:spPr bwMode="auto">
          <a:xfrm>
            <a:off x="1905000" y="1600200"/>
            <a:ext cx="6781800" cy="4525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lnSpc>
                <a:spcPct val="90000"/>
              </a:lnSpc>
            </a:pPr>
            <a:r>
              <a:rPr lang="en-US" dirty="0"/>
              <a:t>Meetings</a:t>
            </a:r>
          </a:p>
          <a:p>
            <a:pPr lvl="1" eaLnBrk="1" hangingPunct="1">
              <a:lnSpc>
                <a:spcPct val="90000"/>
              </a:lnSpc>
            </a:pPr>
            <a:r>
              <a:rPr lang="en-US" dirty="0"/>
              <a:t>In camera meetings</a:t>
            </a:r>
          </a:p>
          <a:p>
            <a:pPr lvl="1" eaLnBrk="1" hangingPunct="1">
              <a:lnSpc>
                <a:spcPct val="90000"/>
              </a:lnSpc>
            </a:pPr>
            <a:r>
              <a:rPr lang="en-US" dirty="0"/>
              <a:t>Separation of the roles of Chair/CEO</a:t>
            </a:r>
          </a:p>
          <a:p>
            <a:pPr lvl="2" eaLnBrk="1" hangingPunct="1">
              <a:lnSpc>
                <a:spcPct val="90000"/>
              </a:lnSpc>
            </a:pPr>
            <a:r>
              <a:rPr lang="en-US" dirty="0"/>
              <a:t>Lead directors</a:t>
            </a:r>
          </a:p>
          <a:p>
            <a:pPr lvl="1" eaLnBrk="1" hangingPunct="1">
              <a:lnSpc>
                <a:spcPct val="90000"/>
              </a:lnSpc>
            </a:pPr>
            <a:r>
              <a:rPr lang="en-US" dirty="0"/>
              <a:t>Committees</a:t>
            </a:r>
          </a:p>
          <a:p>
            <a:pPr lvl="2" eaLnBrk="1" hangingPunct="1">
              <a:lnSpc>
                <a:spcPct val="90000"/>
              </a:lnSpc>
            </a:pPr>
            <a:r>
              <a:rPr lang="en-US" dirty="0"/>
              <a:t>How many?</a:t>
            </a:r>
          </a:p>
          <a:p>
            <a:pPr lvl="2" eaLnBrk="1" hangingPunct="1">
              <a:lnSpc>
                <a:spcPct val="90000"/>
              </a:lnSpc>
            </a:pPr>
            <a:r>
              <a:rPr lang="en-US" dirty="0"/>
              <a:t>Effective mandates/charters</a:t>
            </a:r>
          </a:p>
          <a:p>
            <a:pPr lvl="1" eaLnBrk="1" hangingPunct="1">
              <a:lnSpc>
                <a:spcPct val="90000"/>
              </a:lnSpc>
            </a:pPr>
            <a:r>
              <a:rPr lang="en-US" dirty="0"/>
              <a:t>Board and Director evaluations</a:t>
            </a:r>
          </a:p>
          <a:p>
            <a:pPr lvl="1" eaLnBrk="1" hangingPunct="1">
              <a:lnSpc>
                <a:spcPct val="90000"/>
              </a:lnSpc>
            </a:pPr>
            <a:r>
              <a:rPr lang="en-US" dirty="0"/>
              <a:t>Role of the Corporate Secretary</a:t>
            </a:r>
          </a:p>
          <a:p>
            <a:pPr eaLnBrk="1" hangingPunct="1">
              <a:lnSpc>
                <a:spcPct val="90000"/>
              </a:lnSpc>
            </a:pPr>
            <a:endParaRPr lang="en-US" dirty="0"/>
          </a:p>
        </p:txBody>
      </p:sp>
      <p:sp>
        <p:nvSpPr>
          <p:cNvPr id="4" name="Slide Number Placeholder 3"/>
          <p:cNvSpPr>
            <a:spLocks noGrp="1"/>
          </p:cNvSpPr>
          <p:nvPr>
            <p:ph type="sldNum" sz="quarter" idx="12"/>
          </p:nvPr>
        </p:nvSpPr>
        <p:spPr/>
        <p:txBody>
          <a:bodyPr/>
          <a:lstStyle/>
          <a:p>
            <a:fld id="{098E297E-4821-4EDD-8607-E0C5D528D049}" type="slidenum">
              <a:rPr lang="en-CA" smtClean="0"/>
              <a:pPr/>
              <a:t>9</a:t>
            </a:fld>
            <a:endParaRPr lang="en-CA"/>
          </a:p>
        </p:txBody>
      </p:sp>
      <p:sp>
        <p:nvSpPr>
          <p:cNvPr id="5" name="Footer Placeholder 4"/>
          <p:cNvSpPr>
            <a:spLocks noGrp="1"/>
          </p:cNvSpPr>
          <p:nvPr>
            <p:ph type="ftr" sz="quarter" idx="11"/>
          </p:nvPr>
        </p:nvSpPr>
        <p:spPr/>
        <p:txBody>
          <a:bodyPr/>
          <a:lstStyle/>
          <a:p>
            <a:r>
              <a:rPr lang="en-CA" dirty="0"/>
              <a:t>Copyright 2016 - DIU</a:t>
            </a:r>
            <a:endParaRPr lang="en-CA" dirty="0"/>
          </a:p>
        </p:txBody>
      </p:sp>
      <p:pic>
        <p:nvPicPr>
          <p:cNvPr id="6" name="~PP1963.WAV">
            <a:hlinkClick r:id="" action="ppaction://media"/>
          </p:cNvPr>
          <p:cNvPicPr>
            <a:picLocks noRot="1" noChangeAspect="1"/>
          </p:cNvPicPr>
          <p:nvPr>
            <a:wavAudioFile r:embed="rId1" name="~PP1963.WAV"/>
          </p:nvPr>
        </p:nvPicPr>
        <p:blipFill>
          <a:blip r:embed="rId4" cstate="print"/>
          <a:stretch>
            <a:fillRect/>
          </a:stretch>
        </p:blipFill>
        <p:spPr>
          <a:xfrm>
            <a:off x="8653463" y="6367463"/>
            <a:ext cx="304800" cy="304800"/>
          </a:xfrm>
          <a:prstGeom prst="rect">
            <a:avLst/>
          </a:prstGeom>
        </p:spPr>
      </p:pic>
    </p:spTree>
  </p:cSld>
  <p:clrMapOvr>
    <a:masterClrMapping/>
  </p:clrMapOvr>
  <p:transition advTm="5447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274</TotalTime>
  <Words>773</Words>
  <Application>Microsoft Office PowerPoint</Application>
  <PresentationFormat>On-screen Show (4:3)</PresentationFormat>
  <Paragraphs>174</Paragraphs>
  <Slides>16</Slides>
  <Notes>16</Notes>
  <HiddenSlides>0</HiddenSlides>
  <MMClips>16</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0" baseType="lpstr">
      <vt:lpstr>Arial</vt:lpstr>
      <vt:lpstr>Calibri</vt:lpstr>
      <vt:lpstr>Office Theme</vt:lpstr>
      <vt:lpstr>Bitmap Image</vt:lpstr>
      <vt:lpstr>Corporate Governance MG 5326 </vt:lpstr>
      <vt:lpstr>Legal Framework</vt:lpstr>
      <vt:lpstr>Legal framework</vt:lpstr>
      <vt:lpstr>Statutory sources of director responsibility</vt:lpstr>
      <vt:lpstr>The role of the Board</vt:lpstr>
      <vt:lpstr>The effective board</vt:lpstr>
      <vt:lpstr>Effective boards need independence</vt:lpstr>
      <vt:lpstr>Board composition</vt:lpstr>
      <vt:lpstr>Board dynamics</vt:lpstr>
      <vt:lpstr>Committees</vt:lpstr>
      <vt:lpstr>Basic rules for committees</vt:lpstr>
      <vt:lpstr>Essential components of committee mandate:</vt:lpstr>
      <vt:lpstr>Audit Committee</vt:lpstr>
      <vt:lpstr>Compensation committee</vt:lpstr>
      <vt:lpstr>Nominations committee</vt:lpstr>
      <vt:lpstr>Class two assignment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Governance</dc:title>
  <dc:creator>Janis</dc:creator>
  <cp:lastModifiedBy>Dell</cp:lastModifiedBy>
  <cp:revision>10</cp:revision>
  <dcterms:created xsi:type="dcterms:W3CDTF">2010-07-20T17:00:56Z</dcterms:created>
  <dcterms:modified xsi:type="dcterms:W3CDTF">2017-01-10T21:49:29Z</dcterms:modified>
</cp:coreProperties>
</file>